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charts/chart6.xml" ContentType="application/vnd.openxmlformats-officedocument.drawingml.chart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1.xml" ContentType="application/vnd.openxmlformats-officedocument.drawingml.chartshape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rawings/drawing2.xml" ContentType="application/vnd.openxmlformats-officedocument.drawingml.chartshapes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4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8" r:id="rId2"/>
    <p:sldId id="329" r:id="rId3"/>
    <p:sldId id="330" r:id="rId4"/>
    <p:sldId id="365" r:id="rId5"/>
    <p:sldId id="333" r:id="rId6"/>
    <p:sldId id="370" r:id="rId7"/>
    <p:sldId id="336" r:id="rId8"/>
    <p:sldId id="337" r:id="rId9"/>
    <p:sldId id="373" r:id="rId10"/>
    <p:sldId id="339" r:id="rId11"/>
    <p:sldId id="327" r:id="rId12"/>
    <p:sldId id="366" r:id="rId13"/>
    <p:sldId id="341" r:id="rId14"/>
    <p:sldId id="317" r:id="rId15"/>
    <p:sldId id="348" r:id="rId16"/>
    <p:sldId id="326" r:id="rId17"/>
    <p:sldId id="351" r:id="rId18"/>
    <p:sldId id="367" r:id="rId19"/>
    <p:sldId id="311" r:id="rId20"/>
    <p:sldId id="320" r:id="rId21"/>
    <p:sldId id="321" r:id="rId22"/>
    <p:sldId id="324" r:id="rId23"/>
    <p:sldId id="368" r:id="rId24"/>
    <p:sldId id="343" r:id="rId25"/>
    <p:sldId id="369" r:id="rId26"/>
    <p:sldId id="372" r:id="rId27"/>
    <p:sldId id="383" r:id="rId28"/>
    <p:sldId id="270" r:id="rId29"/>
  </p:sldIdLst>
  <p:sldSz cx="12192000" cy="6858000"/>
  <p:notesSz cx="6858000" cy="9144000"/>
  <p:custDataLst>
    <p:tags r:id="rId32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00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676" autoAdjust="0"/>
    <p:restoredTop sz="94701"/>
  </p:normalViewPr>
  <p:slideViewPr>
    <p:cSldViewPr snapToGrid="0" snapToObjects="1" showGuides="1">
      <p:cViewPr varScale="1">
        <p:scale>
          <a:sx n="113" d="100"/>
          <a:sy n="113" d="100"/>
        </p:scale>
        <p:origin x="124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67" d="100"/>
          <a:sy n="67" d="100"/>
        </p:scale>
        <p:origin x="3328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1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Žene u Srbiji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Putovanja radnim danima</c:v>
                </c:pt>
                <c:pt idx="1">
                  <c:v>Putovanja danima vikenda</c:v>
                </c:pt>
                <c:pt idx="2">
                  <c:v>Putovanja dnevno</c:v>
                </c:pt>
              </c:strCache>
            </c:strRef>
          </c:cat>
          <c:val>
            <c:numRef>
              <c:f>Sheet1!$B$2:$B$4</c:f>
              <c:numCache>
                <c:formatCode>0.0</c:formatCode>
                <c:ptCount val="3"/>
                <c:pt idx="0">
                  <c:v>4.42</c:v>
                </c:pt>
                <c:pt idx="1">
                  <c:v>2.57</c:v>
                </c:pt>
                <c:pt idx="2">
                  <c:v>3.89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044-4F96-BD8D-E22649FD0A5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Muškarci u Srbiji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Putovanja radnim danima</c:v>
                </c:pt>
                <c:pt idx="1">
                  <c:v>Putovanja danima vikenda</c:v>
                </c:pt>
                <c:pt idx="2">
                  <c:v>Putovanja dnevno</c:v>
                </c:pt>
              </c:strCache>
            </c:strRef>
          </c:cat>
          <c:val>
            <c:numRef>
              <c:f>Sheet1!$C$2:$C$4</c:f>
              <c:numCache>
                <c:formatCode>0.0</c:formatCode>
                <c:ptCount val="3"/>
                <c:pt idx="0">
                  <c:v>4.07</c:v>
                </c:pt>
                <c:pt idx="1">
                  <c:v>2.42</c:v>
                </c:pt>
                <c:pt idx="2">
                  <c:v>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044-4F96-BD8D-E22649FD0A5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095837224"/>
        <c:axId val="1095837552"/>
      </c:barChart>
      <c:catAx>
        <c:axId val="1095837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95837552"/>
        <c:crosses val="autoZero"/>
        <c:auto val="1"/>
        <c:lblAlgn val="ctr"/>
        <c:lblOffset val="100"/>
        <c:noMultiLvlLbl val="0"/>
      </c:catAx>
      <c:valAx>
        <c:axId val="1095837552"/>
        <c:scaling>
          <c:orientation val="minMax"/>
        </c:scaling>
        <c:delete val="0"/>
        <c:axPos val="l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958372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1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sr-Latn-RS" sz="1600"/>
              <a:t>Odustajanje od aktivnosti zbog nepostojanja odgovarajućeg prevoza </a:t>
            </a:r>
            <a:endParaRPr lang="en-US" sz="160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Muškarci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Odlazak u kupovinu</c:v>
                </c:pt>
                <c:pt idx="1">
                  <c:v>Kulturne aktivnosti 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0.13</c:v>
                </c:pt>
                <c:pt idx="1">
                  <c:v>0.17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BDD-47F9-B73B-F703EA9C7A5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Žene</c:v>
                </c:pt>
              </c:strCache>
            </c:strRef>
          </c:tx>
          <c:spPr>
            <a:solidFill>
              <a:srgbClr val="A6005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Odlazak u kupovinu</c:v>
                </c:pt>
                <c:pt idx="1">
                  <c:v>Kulturne aktivnosti </c:v>
                </c:pt>
              </c:strCache>
            </c:strRef>
          </c:cat>
          <c:val>
            <c:numRef>
              <c:f>Sheet1!$C$2:$C$3</c:f>
              <c:numCache>
                <c:formatCode>0%</c:formatCode>
                <c:ptCount val="2"/>
                <c:pt idx="0">
                  <c:v>0.24</c:v>
                </c:pt>
                <c:pt idx="1">
                  <c:v>0.34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BDD-47F9-B73B-F703EA9C7A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20681600"/>
        <c:axId val="320682584"/>
      </c:barChart>
      <c:catAx>
        <c:axId val="3206816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0682584"/>
        <c:crosses val="autoZero"/>
        <c:auto val="1"/>
        <c:lblAlgn val="ctr"/>
        <c:lblOffset val="100"/>
        <c:noMultiLvlLbl val="0"/>
      </c:catAx>
      <c:valAx>
        <c:axId val="32068258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3206816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Female</a:t>
            </a:r>
          </a:p>
        </c:rich>
      </c:tx>
      <c:layout>
        <c:manualLayout>
          <c:xMode val="edge"/>
          <c:yMode val="edge"/>
          <c:x val="0.44765725088559732"/>
          <c:y val="2.351212887979053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63852027237854"/>
          <c:y val="0.15343859521118844"/>
          <c:w val="0.67229612906778258"/>
          <c:h val="0.75923677331040551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Žene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25D-4022-A960-76B91F945F1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25D-4022-A960-76B91F945F1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25D-4022-A960-76B91F945F1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25D-4022-A960-76B91F945F1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B25D-4022-A960-76B91F945F1A}"/>
              </c:ext>
            </c:extLst>
          </c:dPt>
          <c:dLbls>
            <c:dLbl>
              <c:idx val="0"/>
              <c:layout>
                <c:manualLayout>
                  <c:x val="9.0318563120786372E-2"/>
                  <c:y val="-2.868628263572316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25D-4022-A960-76B91F945F1A}"/>
                </c:ext>
              </c:extLst>
            </c:dLbl>
            <c:dLbl>
              <c:idx val="1"/>
              <c:layout>
                <c:manualLayout>
                  <c:x val="1.1066838647580243E-3"/>
                  <c:y val="-1.0247518676686683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173623198782984"/>
                      <c:h val="0.3484223055864069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B25D-4022-A960-76B91F945F1A}"/>
                </c:ext>
              </c:extLst>
            </c:dLbl>
            <c:dLbl>
              <c:idx val="2"/>
              <c:layout>
                <c:manualLayout>
                  <c:x val="0.16183121906810941"/>
                  <c:y val="-1.811543758148766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578653450875227"/>
                      <c:h val="0.3194379579307337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B25D-4022-A960-76B91F945F1A}"/>
                </c:ext>
              </c:extLst>
            </c:dLbl>
            <c:dLbl>
              <c:idx val="3"/>
              <c:layout>
                <c:manualLayout>
                  <c:x val="-9.9826395420708924E-2"/>
                  <c:y val="2.452030908723822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B25D-4022-A960-76B91F945F1A}"/>
                </c:ext>
              </c:extLst>
            </c:dLbl>
            <c:dLbl>
              <c:idx val="4"/>
              <c:layout>
                <c:manualLayout>
                  <c:x val="2.6067023192066861E-2"/>
                  <c:y val="-5.516105941302791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B25D-4022-A960-76B91F945F1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Automobil (kao vozač)</c:v>
                </c:pt>
                <c:pt idx="1">
                  <c:v>Automobil (kao putnik)</c:v>
                </c:pt>
                <c:pt idx="2">
                  <c:v>Javni prevoz</c:v>
                </c:pt>
                <c:pt idx="3">
                  <c:v>Bicikl</c:v>
                </c:pt>
                <c:pt idx="4">
                  <c:v>Pešačenje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0.16</c:v>
                </c:pt>
                <c:pt idx="1">
                  <c:v>0.16</c:v>
                </c:pt>
                <c:pt idx="2">
                  <c:v>0.23</c:v>
                </c:pt>
                <c:pt idx="3">
                  <c:v>0.06</c:v>
                </c:pt>
                <c:pt idx="4">
                  <c:v>0.39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25D-4022-A960-76B91F945F1A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100"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Muškarci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C94-4C31-A697-D77BA6FDEC5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C94-4C31-A697-D77BA6FDEC5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C94-4C31-A697-D77BA6FDEC5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C94-4C31-A697-D77BA6FDEC5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C94-4C31-A697-D77BA6FDEC56}"/>
              </c:ext>
            </c:extLst>
          </c:dPt>
          <c:dLbls>
            <c:dLbl>
              <c:idx val="0"/>
              <c:layout>
                <c:manualLayout>
                  <c:x val="-2.7328657296677505E-2"/>
                  <c:y val="-0.14927922471229557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DC94-4C31-A697-D77BA6FDEC56}"/>
                </c:ext>
              </c:extLst>
            </c:dLbl>
            <c:dLbl>
              <c:idx val="1"/>
              <c:layout>
                <c:manualLayout>
                  <c:x val="0.12171454677380344"/>
                  <c:y val="0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DC94-4C31-A697-D77BA6FDEC56}"/>
                </c:ext>
              </c:extLst>
            </c:dLbl>
            <c:dLbl>
              <c:idx val="2"/>
              <c:layout>
                <c:manualLayout>
                  <c:x val="1.6273700053227612E-2"/>
                  <c:y val="-7.4523728968099879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186058036451737"/>
                      <c:h val="0.1836598109680378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DC94-4C31-A697-D77BA6FDEC56}"/>
                </c:ext>
              </c:extLst>
            </c:dLbl>
            <c:dLbl>
              <c:idx val="3"/>
              <c:layout>
                <c:manualLayout>
                  <c:x val="-9.9826395420708924E-2"/>
                  <c:y val="2.452030908723822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DC94-4C31-A697-D77BA6FDEC56}"/>
                </c:ext>
              </c:extLst>
            </c:dLbl>
            <c:dLbl>
              <c:idx val="4"/>
              <c:layout>
                <c:manualLayout>
                  <c:x val="2.6067023192066861E-2"/>
                  <c:y val="-5.516105941302791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DC94-4C31-A697-D77BA6FDEC5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Automobil (kao vozač)</c:v>
                </c:pt>
                <c:pt idx="1">
                  <c:v>Automobil (kao putnik)</c:v>
                </c:pt>
                <c:pt idx="2">
                  <c:v>Javni prevoz</c:v>
                </c:pt>
                <c:pt idx="3">
                  <c:v>Bicikl</c:v>
                </c:pt>
                <c:pt idx="4">
                  <c:v>Pešačenje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0.4</c:v>
                </c:pt>
                <c:pt idx="1">
                  <c:v>0.06</c:v>
                </c:pt>
                <c:pt idx="2">
                  <c:v>0.14000000000000001</c:v>
                </c:pt>
                <c:pt idx="3">
                  <c:v>0.08</c:v>
                </c:pt>
                <c:pt idx="4">
                  <c:v>0.32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C94-4C31-A697-D77BA6FDEC56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100"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5016325301610155"/>
          <c:y val="4.2419419045256389E-2"/>
          <c:w val="0.49809748417093375"/>
          <c:h val="0.74482518006997833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Nedostupan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Vojvodina </c:v>
                </c:pt>
                <c:pt idx="1">
                  <c:v>Šumadija i Zapadna Srbija </c:v>
                </c:pt>
                <c:pt idx="2">
                  <c:v>Južna i Istočna Srbija</c:v>
                </c:pt>
                <c:pt idx="3">
                  <c:v>Beograd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23</c:v>
                </c:pt>
                <c:pt idx="1">
                  <c:v>16</c:v>
                </c:pt>
                <c:pt idx="2">
                  <c:v>19</c:v>
                </c:pt>
                <c:pt idx="3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F76-445A-B3D0-09C61C96059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Neodlučan/na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Vojvodina </c:v>
                </c:pt>
                <c:pt idx="1">
                  <c:v>Šumadija i Zapadna Srbija </c:v>
                </c:pt>
                <c:pt idx="2">
                  <c:v>Južna i Istočna Srbija</c:v>
                </c:pt>
                <c:pt idx="3">
                  <c:v>Beograd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47</c:v>
                </c:pt>
                <c:pt idx="1">
                  <c:v>48</c:v>
                </c:pt>
                <c:pt idx="2">
                  <c:v>45</c:v>
                </c:pt>
                <c:pt idx="3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F76-445A-B3D0-09C61C96059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Dostupan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Vojvodina </c:v>
                </c:pt>
                <c:pt idx="1">
                  <c:v>Šumadija i Zapadna Srbija </c:v>
                </c:pt>
                <c:pt idx="2">
                  <c:v>Južna i Istočna Srbija</c:v>
                </c:pt>
                <c:pt idx="3">
                  <c:v>Beograd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30</c:v>
                </c:pt>
                <c:pt idx="1">
                  <c:v>36</c:v>
                </c:pt>
                <c:pt idx="2">
                  <c:v>37</c:v>
                </c:pt>
                <c:pt idx="3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F76-445A-B3D0-09C61C9605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05849752"/>
        <c:axId val="403179208"/>
      </c:barChart>
      <c:catAx>
        <c:axId val="4058497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3179208"/>
        <c:crosses val="autoZero"/>
        <c:auto val="1"/>
        <c:lblAlgn val="ctr"/>
        <c:lblOffset val="100"/>
        <c:noMultiLvlLbl val="0"/>
      </c:catAx>
      <c:valAx>
        <c:axId val="403179208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4058497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sr-Latn-RS" sz="1600" dirty="0"/>
              <a:t>Udeo žena među licima koja imaju vozačku dozvolu</a:t>
            </a:r>
            <a:endParaRPr lang="en-GB" sz="1600" dirty="0"/>
          </a:p>
        </c:rich>
      </c:tx>
      <c:layout>
        <c:manualLayout>
          <c:xMode val="edge"/>
          <c:yMode val="edge"/>
          <c:x val="0.1747345058773844"/>
          <c:y val="2.039708185115096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3.887443249806434E-2"/>
          <c:y val="0.24393609055458851"/>
          <c:w val="0.94626603522911246"/>
          <c:h val="0.6189872900722530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Srbija</c:v>
                </c:pt>
              </c:strCache>
            </c:strRef>
          </c:tx>
          <c:spPr>
            <a:solidFill>
              <a:srgbClr val="A6005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</c:f>
              <c:strCache>
                <c:ptCount val="1"/>
                <c:pt idx="0">
                  <c:v>Kategorie 1</c:v>
                </c:pt>
              </c:strCache>
            </c:strRef>
          </c:cat>
          <c:val>
            <c:numRef>
              <c:f>Tabelle1!$B$2</c:f>
              <c:numCache>
                <c:formatCode>0%</c:formatCode>
                <c:ptCount val="1"/>
                <c:pt idx="0">
                  <c:v>0.35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D89-478E-85D8-1A511D680C7F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Velika Britanija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</c:f>
              <c:strCache>
                <c:ptCount val="1"/>
                <c:pt idx="0">
                  <c:v>Kategorie 1</c:v>
                </c:pt>
              </c:strCache>
            </c:strRef>
          </c:cat>
          <c:val>
            <c:numRef>
              <c:f>Tabelle1!$C$2</c:f>
              <c:numCache>
                <c:formatCode>0%</c:formatCode>
                <c:ptCount val="1"/>
                <c:pt idx="0">
                  <c:v>0.67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D89-478E-85D8-1A511D680C7F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Nemačka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</c:f>
              <c:strCache>
                <c:ptCount val="1"/>
                <c:pt idx="0">
                  <c:v>Kategorie 1</c:v>
                </c:pt>
              </c:strCache>
            </c:strRef>
          </c:cat>
          <c:val>
            <c:numRef>
              <c:f>Tabelle1!$D$2</c:f>
              <c:numCache>
                <c:formatCode>0%</c:formatCode>
                <c:ptCount val="1"/>
                <c:pt idx="0">
                  <c:v>0.76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D89-478E-85D8-1A511D680C7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12053688"/>
        <c:axId val="512055648"/>
      </c:barChart>
      <c:catAx>
        <c:axId val="51205368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12055648"/>
        <c:crosses val="autoZero"/>
        <c:auto val="1"/>
        <c:lblAlgn val="ctr"/>
        <c:lblOffset val="100"/>
        <c:noMultiLvlLbl val="0"/>
      </c:catAx>
      <c:valAx>
        <c:axId val="51205564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5120536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9342352284731595"/>
          <c:y val="0.90894905264160974"/>
          <c:w val="0.63852697402931424"/>
          <c:h val="9.105073634642905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manje od 2000 dinara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Žene koje koriste automobil</c:v>
                </c:pt>
                <c:pt idx="1">
                  <c:v>Muškarci koji koriste automobil</c:v>
                </c:pt>
                <c:pt idx="2">
                  <c:v>Žene koje koriste javni prevoz</c:v>
                </c:pt>
                <c:pt idx="3">
                  <c:v>Muškarci koji koriste javni prevoz</c:v>
                </c:pt>
                <c:pt idx="4">
                  <c:v>Žene koje koriste taksi</c:v>
                </c:pt>
                <c:pt idx="5">
                  <c:v>Muškarci koji koriste taksi</c:v>
                </c:pt>
                <c:pt idx="6">
                  <c:v>Žene koje koriste minibuseve</c:v>
                </c:pt>
                <c:pt idx="7">
                  <c:v>Muškarci koji koriste minibuseve</c:v>
                </c:pt>
              </c:strCache>
            </c:strRef>
          </c:cat>
          <c:val>
            <c:numRef>
              <c:f>Sheet1!$B$2:$B$9</c:f>
              <c:numCache>
                <c:formatCode>0</c:formatCode>
                <c:ptCount val="8"/>
                <c:pt idx="0">
                  <c:v>13.3</c:v>
                </c:pt>
                <c:pt idx="1">
                  <c:v>10.1</c:v>
                </c:pt>
                <c:pt idx="2">
                  <c:v>66.099999999999994</c:v>
                </c:pt>
                <c:pt idx="3">
                  <c:v>70.5</c:v>
                </c:pt>
                <c:pt idx="4">
                  <c:v>79.8</c:v>
                </c:pt>
                <c:pt idx="5">
                  <c:v>82.3</c:v>
                </c:pt>
                <c:pt idx="6">
                  <c:v>85.4</c:v>
                </c:pt>
                <c:pt idx="7">
                  <c:v>83.9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EB6-4050-B8EB-6CCAAB3AB45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između 2000 i 5000 dinara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Žene koje koriste automobil</c:v>
                </c:pt>
                <c:pt idx="1">
                  <c:v>Muškarci koji koriste automobil</c:v>
                </c:pt>
                <c:pt idx="2">
                  <c:v>Žene koje koriste javni prevoz</c:v>
                </c:pt>
                <c:pt idx="3">
                  <c:v>Muškarci koji koriste javni prevoz</c:v>
                </c:pt>
                <c:pt idx="4">
                  <c:v>Žene koje koriste taksi</c:v>
                </c:pt>
                <c:pt idx="5">
                  <c:v>Muškarci koji koriste taksi</c:v>
                </c:pt>
                <c:pt idx="6">
                  <c:v>Žene koje koriste minibuseve</c:v>
                </c:pt>
                <c:pt idx="7">
                  <c:v>Muškarci koji koriste minibuseve</c:v>
                </c:pt>
              </c:strCache>
            </c:strRef>
          </c:cat>
          <c:val>
            <c:numRef>
              <c:f>Sheet1!$C$2:$C$9</c:f>
              <c:numCache>
                <c:formatCode>0</c:formatCode>
                <c:ptCount val="8"/>
                <c:pt idx="0">
                  <c:v>37.700000000000003</c:v>
                </c:pt>
                <c:pt idx="1">
                  <c:v>37</c:v>
                </c:pt>
                <c:pt idx="2">
                  <c:v>28.2</c:v>
                </c:pt>
                <c:pt idx="3">
                  <c:v>24.2</c:v>
                </c:pt>
                <c:pt idx="4">
                  <c:v>16.899999999999999</c:v>
                </c:pt>
                <c:pt idx="5">
                  <c:v>13.8</c:v>
                </c:pt>
                <c:pt idx="6">
                  <c:v>9.6999999999999993</c:v>
                </c:pt>
                <c:pt idx="7">
                  <c:v>9.5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EB6-4050-B8EB-6CCAAB3AB45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između 5000 i 10000 dinara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Žene koje koriste automobil</c:v>
                </c:pt>
                <c:pt idx="1">
                  <c:v>Muškarci koji koriste automobil</c:v>
                </c:pt>
                <c:pt idx="2">
                  <c:v>Žene koje koriste javni prevoz</c:v>
                </c:pt>
                <c:pt idx="3">
                  <c:v>Muškarci koji koriste javni prevoz</c:v>
                </c:pt>
                <c:pt idx="4">
                  <c:v>Žene koje koriste taksi</c:v>
                </c:pt>
                <c:pt idx="5">
                  <c:v>Muškarci koji koriste taksi</c:v>
                </c:pt>
                <c:pt idx="6">
                  <c:v>Žene koje koriste minibuseve</c:v>
                </c:pt>
                <c:pt idx="7">
                  <c:v>Muškarci koji koriste minibuseve</c:v>
                </c:pt>
              </c:strCache>
            </c:strRef>
          </c:cat>
          <c:val>
            <c:numRef>
              <c:f>Sheet1!$D$2:$D$9</c:f>
              <c:numCache>
                <c:formatCode>0</c:formatCode>
                <c:ptCount val="8"/>
                <c:pt idx="0">
                  <c:v>34.6</c:v>
                </c:pt>
                <c:pt idx="1">
                  <c:v>36.200000000000003</c:v>
                </c:pt>
                <c:pt idx="2">
                  <c:v>5</c:v>
                </c:pt>
                <c:pt idx="3">
                  <c:v>4.5</c:v>
                </c:pt>
                <c:pt idx="4">
                  <c:v>2.2999999999999998</c:v>
                </c:pt>
                <c:pt idx="5">
                  <c:v>3.1</c:v>
                </c:pt>
                <c:pt idx="6">
                  <c:v>3.4</c:v>
                </c:pt>
                <c:pt idx="7">
                  <c:v>4.4000000000000004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EB6-4050-B8EB-6CCAAB3AB45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više od 10000 dinara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A2C3-4A63-BBBB-43DF1CBCFB36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A2C3-4A63-BBBB-43DF1CBCFB36}"/>
                </c:ext>
              </c:extLst>
            </c:dLbl>
            <c:dLbl>
              <c:idx val="2"/>
              <c:layout>
                <c:manualLayout>
                  <c:x val="1.388888888888888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9EB6-4050-B8EB-6CCAAB3AB45E}"/>
                </c:ext>
              </c:extLst>
            </c:dLbl>
            <c:dLbl>
              <c:idx val="3"/>
              <c:layout>
                <c:manualLayout>
                  <c:x val="1.388888888888888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9EB6-4050-B8EB-6CCAAB3AB45E}"/>
                </c:ext>
              </c:extLst>
            </c:dLbl>
            <c:dLbl>
              <c:idx val="4"/>
              <c:layout>
                <c:manualLayout>
                  <c:x val="1.157407407407407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9EB6-4050-B8EB-6CCAAB3AB45E}"/>
                </c:ext>
              </c:extLst>
            </c:dLbl>
            <c:dLbl>
              <c:idx val="5"/>
              <c:layout>
                <c:manualLayout>
                  <c:x val="1.388888888888888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9EB6-4050-B8EB-6CCAAB3AB45E}"/>
                </c:ext>
              </c:extLst>
            </c:dLbl>
            <c:dLbl>
              <c:idx val="6"/>
              <c:layout>
                <c:manualLayout>
                  <c:x val="1.620370370370387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9EB6-4050-B8EB-6CCAAB3AB45E}"/>
                </c:ext>
              </c:extLst>
            </c:dLbl>
            <c:dLbl>
              <c:idx val="7"/>
              <c:layout>
                <c:manualLayout>
                  <c:x val="1.3888888888888888E-2"/>
                  <c:y val="-9.0938102914428524E-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9EB6-4050-B8EB-6CCAAB3AB45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Žene koje koriste automobil</c:v>
                </c:pt>
                <c:pt idx="1">
                  <c:v>Muškarci koji koriste automobil</c:v>
                </c:pt>
                <c:pt idx="2">
                  <c:v>Žene koje koriste javni prevoz</c:v>
                </c:pt>
                <c:pt idx="3">
                  <c:v>Muškarci koji koriste javni prevoz</c:v>
                </c:pt>
                <c:pt idx="4">
                  <c:v>Žene koje koriste taksi</c:v>
                </c:pt>
                <c:pt idx="5">
                  <c:v>Muškarci koji koriste taksi</c:v>
                </c:pt>
                <c:pt idx="6">
                  <c:v>Žene koje koriste minibuseve</c:v>
                </c:pt>
                <c:pt idx="7">
                  <c:v>Muškarci koji koriste minibuseve</c:v>
                </c:pt>
              </c:strCache>
            </c:strRef>
          </c:cat>
          <c:val>
            <c:numRef>
              <c:f>Sheet1!$E$2:$E$9</c:f>
              <c:numCache>
                <c:formatCode>0</c:formatCode>
                <c:ptCount val="8"/>
                <c:pt idx="0">
                  <c:v>14.3</c:v>
                </c:pt>
                <c:pt idx="1">
                  <c:v>16.8</c:v>
                </c:pt>
                <c:pt idx="2">
                  <c:v>0.7</c:v>
                </c:pt>
                <c:pt idx="3">
                  <c:v>0.8</c:v>
                </c:pt>
                <c:pt idx="4">
                  <c:v>1</c:v>
                </c:pt>
                <c:pt idx="5">
                  <c:v>0.8</c:v>
                </c:pt>
                <c:pt idx="6">
                  <c:v>1.5</c:v>
                </c:pt>
                <c:pt idx="7">
                  <c:v>2.2000000000000002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9EB6-4050-B8EB-6CCAAB3AB4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24697856"/>
        <c:axId val="235507648"/>
      </c:barChart>
      <c:catAx>
        <c:axId val="2246978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35507648"/>
        <c:crosses val="autoZero"/>
        <c:auto val="1"/>
        <c:lblAlgn val="ctr"/>
        <c:lblOffset val="100"/>
        <c:noMultiLvlLbl val="0"/>
      </c:catAx>
      <c:valAx>
        <c:axId val="2355076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24697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Muškarci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Korišćenje automobila kao putnik</c:v>
                </c:pt>
                <c:pt idx="1">
                  <c:v>Korišćenje taksija</c:v>
                </c:pt>
                <c:pt idx="2">
                  <c:v>Vožnja automobila</c:v>
                </c:pt>
                <c:pt idx="3">
                  <c:v>Vožnja bicikla</c:v>
                </c:pt>
                <c:pt idx="4">
                  <c:v>Presedanje na stanicama javnog prevoza  </c:v>
                </c:pt>
                <c:pt idx="5">
                  <c:v>Korišćenje tramvaja</c:v>
                </c:pt>
                <c:pt idx="6">
                  <c:v>Korišćenje lokalnih autobusa</c:v>
                </c:pt>
                <c:pt idx="7">
                  <c:v>Pešaćenje javnim ulicama</c:v>
                </c:pt>
              </c:strCache>
            </c:strRef>
          </c:cat>
          <c:val>
            <c:numRef>
              <c:f>Sheet1!$B$2:$B$9</c:f>
              <c:numCache>
                <c:formatCode>0%</c:formatCode>
                <c:ptCount val="8"/>
                <c:pt idx="0">
                  <c:v>0.17</c:v>
                </c:pt>
                <c:pt idx="1">
                  <c:v>0.17</c:v>
                </c:pt>
                <c:pt idx="2">
                  <c:v>0.17</c:v>
                </c:pt>
                <c:pt idx="3">
                  <c:v>0.2</c:v>
                </c:pt>
                <c:pt idx="4">
                  <c:v>0.28000000000000003</c:v>
                </c:pt>
                <c:pt idx="5">
                  <c:v>0.26</c:v>
                </c:pt>
                <c:pt idx="6">
                  <c:v>0.28000000000000003</c:v>
                </c:pt>
                <c:pt idx="7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5A-416D-B580-134B6D925DD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Žene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Korišćenje automobila kao putnik</c:v>
                </c:pt>
                <c:pt idx="1">
                  <c:v>Korišćenje taksija</c:v>
                </c:pt>
                <c:pt idx="2">
                  <c:v>Vožnja automobila</c:v>
                </c:pt>
                <c:pt idx="3">
                  <c:v>Vožnja bicikla</c:v>
                </c:pt>
                <c:pt idx="4">
                  <c:v>Presedanje na stanicama javnog prevoza  </c:v>
                </c:pt>
                <c:pt idx="5">
                  <c:v>Korišćenje tramvaja</c:v>
                </c:pt>
                <c:pt idx="6">
                  <c:v>Korišćenje lokalnih autobusa</c:v>
                </c:pt>
                <c:pt idx="7">
                  <c:v>Pešaćenje javnim ulicama</c:v>
                </c:pt>
              </c:strCache>
            </c:strRef>
          </c:cat>
          <c:val>
            <c:numRef>
              <c:f>Sheet1!$C$2:$C$9</c:f>
              <c:numCache>
                <c:formatCode>0%</c:formatCode>
                <c:ptCount val="8"/>
                <c:pt idx="0">
                  <c:v>0.22</c:v>
                </c:pt>
                <c:pt idx="1">
                  <c:v>0.26</c:v>
                </c:pt>
                <c:pt idx="2">
                  <c:v>0.21</c:v>
                </c:pt>
                <c:pt idx="3">
                  <c:v>0.26</c:v>
                </c:pt>
                <c:pt idx="4">
                  <c:v>0.37</c:v>
                </c:pt>
                <c:pt idx="5">
                  <c:v>0.33</c:v>
                </c:pt>
                <c:pt idx="6">
                  <c:v>0.39</c:v>
                </c:pt>
                <c:pt idx="7">
                  <c:v>0.31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45A-416D-B580-134B6D925DD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519222952"/>
        <c:axId val="519218360"/>
      </c:barChart>
      <c:catAx>
        <c:axId val="5192229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9218360"/>
        <c:crosses val="autoZero"/>
        <c:auto val="1"/>
        <c:lblAlgn val="ctr"/>
        <c:lblOffset val="100"/>
        <c:noMultiLvlLbl val="0"/>
      </c:catAx>
      <c:valAx>
        <c:axId val="519218360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5192229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/>
      </a:pPr>
      <a:endParaRPr lang="en-US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sr-Latn-RS"/>
              <a:t>Modalni izbor za putovanja do posla zaposlenih muškaraca i žena 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Žene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Taksi</c:v>
                </c:pt>
                <c:pt idx="1">
                  <c:v>Lokalni autobusi </c:v>
                </c:pt>
                <c:pt idx="2">
                  <c:v>Automobil kao putnik (vozač je član porodice)</c:v>
                </c:pt>
                <c:pt idx="3">
                  <c:v>Automobil ili motocikl kao vozač</c:v>
                </c:pt>
                <c:pt idx="4">
                  <c:v>Pešačenje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0.2</c:v>
                </c:pt>
                <c:pt idx="1">
                  <c:v>0.4</c:v>
                </c:pt>
                <c:pt idx="2">
                  <c:v>0.33</c:v>
                </c:pt>
                <c:pt idx="3">
                  <c:v>0.37</c:v>
                </c:pt>
                <c:pt idx="4">
                  <c:v>0.57999999999999996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DA4-4488-8607-D294A8C3AA3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Muškarci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Taksi</c:v>
                </c:pt>
                <c:pt idx="1">
                  <c:v>Lokalni autobusi </c:v>
                </c:pt>
                <c:pt idx="2">
                  <c:v>Automobil kao putnik (vozač je član porodice)</c:v>
                </c:pt>
                <c:pt idx="3">
                  <c:v>Automobil ili motocikl kao vozač</c:v>
                </c:pt>
                <c:pt idx="4">
                  <c:v>Pešačenje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0.14000000000000001</c:v>
                </c:pt>
                <c:pt idx="1">
                  <c:v>0.26</c:v>
                </c:pt>
                <c:pt idx="2">
                  <c:v>0.22</c:v>
                </c:pt>
                <c:pt idx="3">
                  <c:v>0.7</c:v>
                </c:pt>
                <c:pt idx="4">
                  <c:v>0.47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DA4-4488-8607-D294A8C3AA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07515312"/>
        <c:axId val="407515640"/>
      </c:barChart>
      <c:catAx>
        <c:axId val="4075153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7515640"/>
        <c:crosses val="autoZero"/>
        <c:auto val="1"/>
        <c:lblAlgn val="ctr"/>
        <c:lblOffset val="100"/>
        <c:noMultiLvlLbl val="0"/>
      </c:catAx>
      <c:valAx>
        <c:axId val="407515640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407515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sr-Latn-RS"/>
              <a:t>Obrasci mobilnosti u vezi sa visokim obrazovanja, po polu, u</a:t>
            </a:r>
            <a:r>
              <a:rPr lang="en-US"/>
              <a:t> % </a:t>
            </a:r>
          </a:p>
        </c:rich>
      </c:tx>
      <c:layout>
        <c:manualLayout>
          <c:xMode val="edge"/>
          <c:yMode val="edge"/>
          <c:x val="0.12317733408187"/>
          <c:y val="3.138995719101900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Pešačenje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Žene</c:v>
                </c:pt>
                <c:pt idx="1">
                  <c:v>Muškarci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0.28000000000000003</c:v>
                </c:pt>
                <c:pt idx="1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3EB-4516-B17F-76C39EEECD8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Korišćenje bicikla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Žene</c:v>
                </c:pt>
                <c:pt idx="1">
                  <c:v>Muškarci</c:v>
                </c:pt>
              </c:strCache>
            </c:strRef>
          </c:cat>
          <c:val>
            <c:numRef>
              <c:f>Sheet1!$C$2:$C$3</c:f>
              <c:numCache>
                <c:formatCode>0%</c:formatCode>
                <c:ptCount val="2"/>
                <c:pt idx="0">
                  <c:v>0.06</c:v>
                </c:pt>
                <c:pt idx="1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3EB-4516-B17F-76C39EEECD8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Automobil kao vozač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Žene</c:v>
                </c:pt>
                <c:pt idx="1">
                  <c:v>Muškarci</c:v>
                </c:pt>
              </c:strCache>
            </c:strRef>
          </c:cat>
          <c:val>
            <c:numRef>
              <c:f>Sheet1!$D$2:$D$3</c:f>
              <c:numCache>
                <c:formatCode>0%</c:formatCode>
                <c:ptCount val="2"/>
                <c:pt idx="0">
                  <c:v>0.23</c:v>
                </c:pt>
                <c:pt idx="1">
                  <c:v>0.44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3EB-4516-B17F-76C39EEECD87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Automobil kao putnik</c:v>
                </c:pt>
              </c:strCache>
            </c:strRef>
          </c:tx>
          <c:spPr>
            <a:solidFill>
              <a:schemeClr val="bg2">
                <a:lumMod val="9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Žene</c:v>
                </c:pt>
                <c:pt idx="1">
                  <c:v>Muškarci</c:v>
                </c:pt>
              </c:strCache>
            </c:strRef>
          </c:cat>
          <c:val>
            <c:numRef>
              <c:f>Sheet1!$E$2:$E$3</c:f>
              <c:numCache>
                <c:formatCode>0%</c:formatCode>
                <c:ptCount val="2"/>
                <c:pt idx="0">
                  <c:v>0.16</c:v>
                </c:pt>
                <c:pt idx="1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3EB-4516-B17F-76C39EEECD87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Javni prevoz, do 100 km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Žene</c:v>
                </c:pt>
                <c:pt idx="1">
                  <c:v>Muškarci</c:v>
                </c:pt>
              </c:strCache>
            </c:strRef>
          </c:cat>
          <c:val>
            <c:numRef>
              <c:f>Sheet1!$F$2:$F$3</c:f>
              <c:numCache>
                <c:formatCode>0%</c:formatCode>
                <c:ptCount val="2"/>
                <c:pt idx="0">
                  <c:v>0.5</c:v>
                </c:pt>
                <c:pt idx="1">
                  <c:v>0.34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3EB-4516-B17F-76C39EEECD87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Javni prevoz, više od 100 km</c:v>
                </c:pt>
              </c:strCache>
            </c:strRef>
          </c:tx>
          <c:spPr>
            <a:solidFill>
              <a:schemeClr val="bg2">
                <a:lumMod val="2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Žene</c:v>
                </c:pt>
                <c:pt idx="1">
                  <c:v>Muškarci</c:v>
                </c:pt>
              </c:strCache>
            </c:strRef>
          </c:cat>
          <c:val>
            <c:numRef>
              <c:f>Sheet1!$G$2:$G$3</c:f>
              <c:numCache>
                <c:formatCode>0%</c:formatCode>
                <c:ptCount val="2"/>
                <c:pt idx="0">
                  <c:v>0.1</c:v>
                </c:pt>
                <c:pt idx="1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3EB-4516-B17F-76C39EEECD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07478904"/>
        <c:axId val="407474640"/>
      </c:barChart>
      <c:catAx>
        <c:axId val="4074789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7474640"/>
        <c:crosses val="autoZero"/>
        <c:auto val="1"/>
        <c:lblAlgn val="ctr"/>
        <c:lblOffset val="100"/>
        <c:noMultiLvlLbl val="0"/>
      </c:catAx>
      <c:valAx>
        <c:axId val="4074746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74789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098458347949762"/>
          <c:y val="0.70828671584718594"/>
          <c:w val="0.83662331867193096"/>
          <c:h val="0.2421751076951487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</a:defRPr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0.91853</cdr:y>
    </cdr:from>
    <cdr:to>
      <cdr:x>0.39063</cdr:x>
      <cdr:y>1</cdr:y>
    </cdr:to>
    <cdr:sp macro="" textlink="">
      <cdr:nvSpPr>
        <cdr:cNvPr id="2" name="Rectangle 1">
          <a:extLst xmlns:a="http://schemas.openxmlformats.org/drawingml/2006/main">
            <a:ext uri="{FF2B5EF4-FFF2-40B4-BE49-F238E27FC236}">
              <a16:creationId xmlns:a16="http://schemas.microsoft.com/office/drawing/2014/main" id="{7B9E4377-8E06-4719-AFA7-9C5EE4B9434C}"/>
            </a:ext>
          </a:extLst>
        </cdr:cNvPr>
        <cdr:cNvSpPr/>
      </cdr:nvSpPr>
      <cdr:spPr>
        <a:xfrm xmlns:a="http://schemas.openxmlformats.org/drawingml/2006/main">
          <a:off x="-4872625" y="4163794"/>
          <a:ext cx="2859167" cy="369313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de-DE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r-Latn-RS" sz="1200" dirty="0"/>
            <a:t>Izvor</a:t>
          </a:r>
          <a:r>
            <a:rPr lang="en-US" sz="1200" dirty="0"/>
            <a:t>: </a:t>
          </a:r>
          <a:r>
            <a:rPr lang="sr-Latn-RS" sz="1200" dirty="0"/>
            <a:t>Istraživanje RRSS (</a:t>
          </a:r>
          <a:r>
            <a:rPr lang="en-US" sz="1200" dirty="0"/>
            <a:t>GETS</a:t>
          </a:r>
          <a:r>
            <a:rPr lang="sr-Latn-RS" sz="1200" dirty="0"/>
            <a:t>)</a:t>
          </a:r>
          <a:r>
            <a:rPr lang="en-US" sz="1200" dirty="0"/>
            <a:t>, n=2</a:t>
          </a:r>
          <a:r>
            <a:rPr lang="sr-Latn-RS" sz="1200" dirty="0"/>
            <a:t>.</a:t>
          </a:r>
          <a:r>
            <a:rPr lang="en-US" sz="1200" dirty="0"/>
            <a:t>400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0.54645</cdr:x>
      <cdr:y>0.94193</cdr:y>
    </cdr:from>
    <cdr:to>
      <cdr:x>0.96343</cdr:x>
      <cdr:y>0.97338</cdr:y>
    </cdr:to>
    <cdr:sp macro="" textlink="">
      <cdr:nvSpPr>
        <cdr:cNvPr id="2" name="Rectangle 1">
          <a:extLst xmlns:a="http://schemas.openxmlformats.org/drawingml/2006/main">
            <a:ext uri="{FF2B5EF4-FFF2-40B4-BE49-F238E27FC236}">
              <a16:creationId xmlns:a16="http://schemas.microsoft.com/office/drawing/2014/main" id="{1491BC38-5BC3-4D8B-990A-F492E304050F}"/>
            </a:ext>
          </a:extLst>
        </cdr:cNvPr>
        <cdr:cNvSpPr/>
      </cdr:nvSpPr>
      <cdr:spPr>
        <a:xfrm xmlns:a="http://schemas.openxmlformats.org/drawingml/2006/main">
          <a:off x="3321133" y="4537878"/>
          <a:ext cx="2534253" cy="151515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de-DE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r-Latn-RS" sz="1200" dirty="0"/>
            <a:t>Izvor</a:t>
          </a:r>
          <a:r>
            <a:rPr lang="en-US" sz="1200" dirty="0"/>
            <a:t>: </a:t>
          </a:r>
          <a:r>
            <a:rPr lang="sr-Latn-RS" sz="1200" dirty="0"/>
            <a:t>Istraživanje RRSS (</a:t>
          </a:r>
          <a:r>
            <a:rPr lang="en-US" sz="1200" dirty="0"/>
            <a:t>GETS</a:t>
          </a:r>
          <a:r>
            <a:rPr lang="sr-Latn-RS" sz="1200" dirty="0"/>
            <a:t>)</a:t>
          </a:r>
          <a:r>
            <a:rPr lang="en-US" sz="1200" dirty="0"/>
            <a:t>, n=</a:t>
          </a:r>
          <a:r>
            <a:rPr lang="sr-Latn-RS" sz="1200" dirty="0"/>
            <a:t>580</a:t>
          </a:r>
          <a:endParaRPr lang="en-US" sz="12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A4556D71-0845-DB4B-AC1B-0496878B422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00F8CA6-6A85-704F-857B-251E2137EF3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03574D-DA26-FB4F-A8AA-61E59A677008}" type="datetimeFigureOut">
              <a:rPr lang="de-DE" smtClean="0"/>
              <a:t>24.01.2020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E89D88E-689A-4A44-BE2C-F56510FFAB9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D7A6A11-2881-F34C-A244-7FC1B72E54B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D779CA-57E7-CD4E-86F2-9CAA023680A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76434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D0F362-3866-1C44-AAEB-0A236DEF32B0}" type="datetimeFigureOut">
              <a:rPr lang="de-DE" smtClean="0"/>
              <a:t>24.01.2020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3624A4-B9A7-2141-8D49-6BF78EA97A5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4554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520BCD87-28C4-204D-9140-29F63A32F0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7"/>
          <a:stretch/>
        </p:blipFill>
        <p:spPr>
          <a:xfrm>
            <a:off x="-8468" y="4535022"/>
            <a:ext cx="12200467" cy="1340124"/>
          </a:xfrm>
          <a:prstGeom prst="rect">
            <a:avLst/>
          </a:prstGeom>
        </p:spPr>
      </p:pic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61FC4368-85B8-C749-ADDA-D503077110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3352" y="4572349"/>
            <a:ext cx="6912768" cy="1160907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defRPr sz="3000" b="1">
                <a:solidFill>
                  <a:schemeClr val="bg1"/>
                </a:solidFill>
              </a:defRPr>
            </a:lvl1pPr>
            <a:lvl2pPr>
              <a:defRPr sz="3000"/>
            </a:lvl2pPr>
            <a:lvl3pPr>
              <a:defRPr sz="3000"/>
            </a:lvl3pPr>
            <a:lvl4pPr>
              <a:defRPr sz="3000"/>
            </a:lvl4pPr>
            <a:lvl5pPr>
              <a:defRPr sz="30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3" name="Textplatzhalter 11">
            <a:extLst>
              <a:ext uri="{FF2B5EF4-FFF2-40B4-BE49-F238E27FC236}">
                <a16:creationId xmlns:a16="http://schemas.microsoft.com/office/drawing/2014/main" id="{B9DC1374-0681-444F-BD0A-6EC203BEBC4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63352" y="5984910"/>
            <a:ext cx="4824536" cy="32441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14288" indent="0">
              <a:buNone/>
              <a:defRPr sz="1500" b="1">
                <a:solidFill>
                  <a:schemeClr val="tx1"/>
                </a:solidFill>
              </a:defRPr>
            </a:lvl1pPr>
            <a:lvl2pPr>
              <a:defRPr sz="3000"/>
            </a:lvl2pPr>
            <a:lvl3pPr>
              <a:defRPr sz="3000"/>
            </a:lvl3pPr>
            <a:lvl4pPr>
              <a:defRPr sz="3000"/>
            </a:lvl4pPr>
            <a:lvl5pPr>
              <a:defRPr sz="30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5" name="Bildplatzhalter 14">
            <a:extLst>
              <a:ext uri="{FF2B5EF4-FFF2-40B4-BE49-F238E27FC236}">
                <a16:creationId xmlns:a16="http://schemas.microsoft.com/office/drawing/2014/main" id="{D77E7068-C6FB-2045-ADE8-23865E09699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" y="-1"/>
            <a:ext cx="12191999" cy="453502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noProof="0"/>
              <a:t>Bild durch Klicken auf Symbol hinzufügen</a:t>
            </a:r>
          </a:p>
        </p:txBody>
      </p:sp>
      <p:sp>
        <p:nvSpPr>
          <p:cNvPr id="16" name="Textplatzhalter 11">
            <a:extLst>
              <a:ext uri="{FF2B5EF4-FFF2-40B4-BE49-F238E27FC236}">
                <a16:creationId xmlns:a16="http://schemas.microsoft.com/office/drawing/2014/main" id="{5AA73539-3E1A-0D4F-A89B-752FD8AF94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3352" y="6371000"/>
            <a:ext cx="4824536" cy="32441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14288" indent="0">
              <a:buNone/>
              <a:defRPr sz="1500" b="0">
                <a:solidFill>
                  <a:schemeClr val="tx1"/>
                </a:solidFill>
              </a:defRPr>
            </a:lvl1pPr>
            <a:lvl2pPr>
              <a:defRPr sz="3000"/>
            </a:lvl2pPr>
            <a:lvl3pPr>
              <a:defRPr sz="3000"/>
            </a:lvl3pPr>
            <a:lvl4pPr>
              <a:defRPr sz="3000"/>
            </a:lvl4pPr>
            <a:lvl5pPr>
              <a:defRPr sz="30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FE41209F-FBAA-9B48-AAC6-B6C3D33CC97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712" y="4847873"/>
            <a:ext cx="2227276" cy="384691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9306" y="5333740"/>
            <a:ext cx="1274887" cy="399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30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Bildplatzhalter 16">
            <a:extLst>
              <a:ext uri="{FF2B5EF4-FFF2-40B4-BE49-F238E27FC236}">
                <a16:creationId xmlns:a16="http://schemas.microsoft.com/office/drawing/2014/main" id="{767A8704-5586-B743-9B41-DAE445CC4CD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743700" y="1268413"/>
            <a:ext cx="5448300" cy="21605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noProof="0"/>
              <a:t>Bild durch Klicken auf Symbol hinzufügen</a:t>
            </a:r>
          </a:p>
        </p:txBody>
      </p:sp>
      <p:sp>
        <p:nvSpPr>
          <p:cNvPr id="7" name="Bildplatzhalter 16">
            <a:extLst>
              <a:ext uri="{FF2B5EF4-FFF2-40B4-BE49-F238E27FC236}">
                <a16:creationId xmlns:a16="http://schemas.microsoft.com/office/drawing/2014/main" id="{AC3BD136-9D34-534C-B08B-CAC5F3A8715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43700" y="3932709"/>
            <a:ext cx="5448300" cy="21605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noProof="0"/>
              <a:t>Bild durch Klicken auf Symbol hinzufügen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B080073-94AC-AE42-A991-2168F7B21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68D1A4F0-C801-1B49-8437-A0C78A3B02F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839868-7AE9-BD40-BB6F-8501A3B205B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Fußzeilenplatzhalter 3">
            <a:extLst>
              <a:ext uri="{FF2B5EF4-FFF2-40B4-BE49-F238E27FC236}">
                <a16:creationId xmlns:a16="http://schemas.microsoft.com/office/drawing/2014/main" id="{4B1D6FE7-C4EE-BA4D-B1AB-9D73614AAA0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9" name="Textplatzhalter 3">
            <a:extLst>
              <a:ext uri="{FF2B5EF4-FFF2-40B4-BE49-F238E27FC236}">
                <a16:creationId xmlns:a16="http://schemas.microsoft.com/office/drawing/2014/main" id="{ADD25D0D-608C-9D40-9EB4-3456E38907F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71502" y="1268412"/>
            <a:ext cx="5956546" cy="4824883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66438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2 Bilder mi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Bildplatzhalter 16">
            <a:extLst>
              <a:ext uri="{FF2B5EF4-FFF2-40B4-BE49-F238E27FC236}">
                <a16:creationId xmlns:a16="http://schemas.microsoft.com/office/drawing/2014/main" id="{767A8704-5586-B743-9B41-DAE445CC4CD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743700" y="1747941"/>
            <a:ext cx="5448300" cy="193649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noProof="0"/>
              <a:t>Bild durch Klicken auf Symbol hinzufügen</a:t>
            </a:r>
          </a:p>
        </p:txBody>
      </p:sp>
      <p:sp>
        <p:nvSpPr>
          <p:cNvPr id="7" name="Bildplatzhalter 16">
            <a:extLst>
              <a:ext uri="{FF2B5EF4-FFF2-40B4-BE49-F238E27FC236}">
                <a16:creationId xmlns:a16="http://schemas.microsoft.com/office/drawing/2014/main" id="{AC3BD136-9D34-534C-B08B-CAC5F3A8715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43700" y="4156801"/>
            <a:ext cx="5448300" cy="193649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noProof="0"/>
              <a:t>Bild durch Klicken auf Symbol hinzufügen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68D1A4F0-C801-1B49-8437-A0C78A3B02F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839868-7AE9-BD40-BB6F-8501A3B205B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Fußzeilenplatzhalter 3">
            <a:extLst>
              <a:ext uri="{FF2B5EF4-FFF2-40B4-BE49-F238E27FC236}">
                <a16:creationId xmlns:a16="http://schemas.microsoft.com/office/drawing/2014/main" id="{4B1D6FE7-C4EE-BA4D-B1AB-9D73614AAA0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9" name="Textplatzhalter 3">
            <a:extLst>
              <a:ext uri="{FF2B5EF4-FFF2-40B4-BE49-F238E27FC236}">
                <a16:creationId xmlns:a16="http://schemas.microsoft.com/office/drawing/2014/main" id="{ADD25D0D-608C-9D40-9EB4-3456E38907F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71502" y="1768839"/>
            <a:ext cx="5956546" cy="4324456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400"/>
            </a:lvl3pPr>
            <a:lvl4pPr>
              <a:defRPr sz="1300"/>
            </a:lvl4pPr>
            <a:lvl5pPr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AF0C26CC-79BB-874E-BD0B-2665F3042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499" y="134939"/>
            <a:ext cx="9202087" cy="766762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13" name="Textplatzhalter 7">
            <a:extLst>
              <a:ext uri="{FF2B5EF4-FFF2-40B4-BE49-F238E27FC236}">
                <a16:creationId xmlns:a16="http://schemas.microsoft.com/office/drawing/2014/main" id="{04C9905C-BB85-D84E-8668-F386D541510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54036" y="1292589"/>
            <a:ext cx="11415713" cy="365125"/>
          </a:xfrm>
        </p:spPr>
        <p:txBody>
          <a:bodyPr>
            <a:noAutofit/>
          </a:bodyPr>
          <a:lstStyle>
            <a:lvl1pPr marL="14288" indent="0">
              <a:buNone/>
              <a:defRPr sz="1500" b="1">
                <a:solidFill>
                  <a:srgbClr val="A6005C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2333197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Textfelder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Gerade Verbindung 6">
            <a:extLst>
              <a:ext uri="{FF2B5EF4-FFF2-40B4-BE49-F238E27FC236}">
                <a16:creationId xmlns:a16="http://schemas.microsoft.com/office/drawing/2014/main" id="{62B7302D-C420-474C-BAFF-9D11C2BECDC9}"/>
              </a:ext>
            </a:extLst>
          </p:cNvPr>
          <p:cNvCxnSpPr/>
          <p:nvPr/>
        </p:nvCxnSpPr>
        <p:spPr>
          <a:xfrm>
            <a:off x="571500" y="1765300"/>
            <a:ext cx="5524500" cy="0"/>
          </a:xfrm>
          <a:prstGeom prst="line">
            <a:avLst/>
          </a:prstGeom>
          <a:ln w="19050">
            <a:solidFill>
              <a:srgbClr val="A6005C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0">
            <a:extLst>
              <a:ext uri="{FF2B5EF4-FFF2-40B4-BE49-F238E27FC236}">
                <a16:creationId xmlns:a16="http://schemas.microsoft.com/office/drawing/2014/main" id="{7DF6E6C6-C103-9741-8BCE-3AC142EAA4A6}"/>
              </a:ext>
            </a:extLst>
          </p:cNvPr>
          <p:cNvCxnSpPr/>
          <p:nvPr/>
        </p:nvCxnSpPr>
        <p:spPr>
          <a:xfrm>
            <a:off x="6427788" y="1765300"/>
            <a:ext cx="5524500" cy="0"/>
          </a:xfrm>
          <a:prstGeom prst="line">
            <a:avLst/>
          </a:prstGeom>
          <a:ln w="19050">
            <a:solidFill>
              <a:srgbClr val="A6005C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platzhalter 12">
            <a:extLst>
              <a:ext uri="{FF2B5EF4-FFF2-40B4-BE49-F238E27FC236}">
                <a16:creationId xmlns:a16="http://schemas.microsoft.com/office/drawing/2014/main" id="{6E5B8316-56D0-4A48-BCE9-7BDC07E428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1183" y="1268025"/>
            <a:ext cx="5524817" cy="497921"/>
          </a:xfrm>
          <a:prstGeom prst="rect">
            <a:avLst/>
          </a:prstGeom>
        </p:spPr>
        <p:txBody>
          <a:bodyPr lIns="90000" anchor="ctr" anchorCtr="0"/>
          <a:lstStyle>
            <a:lvl1pPr marL="14288" indent="0">
              <a:buNone/>
              <a:defRPr sz="1500" b="1">
                <a:solidFill>
                  <a:srgbClr val="A6005C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Textplatzhalter 12">
            <a:extLst>
              <a:ext uri="{FF2B5EF4-FFF2-40B4-BE49-F238E27FC236}">
                <a16:creationId xmlns:a16="http://schemas.microsoft.com/office/drawing/2014/main" id="{5AE017A6-8A4E-E143-9CEA-7BFEB2F6227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427834" y="1267637"/>
            <a:ext cx="5524817" cy="497921"/>
          </a:xfrm>
          <a:prstGeom prst="rect">
            <a:avLst/>
          </a:prstGeom>
        </p:spPr>
        <p:txBody>
          <a:bodyPr lIns="90000" anchor="ctr" anchorCtr="0"/>
          <a:lstStyle>
            <a:lvl1pPr marL="14288" indent="0">
              <a:buNone/>
              <a:defRPr sz="1500" b="1">
                <a:solidFill>
                  <a:srgbClr val="A6005C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279819C5-9062-F745-8FB8-8B0A3FC0E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8994693E-6011-9546-8D4A-E9FCDD328F33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90453-BAC7-1443-851B-C73EB67C7F4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3" name="Fußzeilenplatzhalter 13">
            <a:extLst>
              <a:ext uri="{FF2B5EF4-FFF2-40B4-BE49-F238E27FC236}">
                <a16:creationId xmlns:a16="http://schemas.microsoft.com/office/drawing/2014/main" id="{2692A184-9D1B-1F41-A0E0-050C3F392439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14" name="Textplatzhalter 3">
            <a:extLst>
              <a:ext uri="{FF2B5EF4-FFF2-40B4-BE49-F238E27FC236}">
                <a16:creationId xmlns:a16="http://schemas.microsoft.com/office/drawing/2014/main" id="{FE83463F-2B97-2740-9048-94D482183F4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71183" y="1896856"/>
            <a:ext cx="5524498" cy="419644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400"/>
            </a:lvl3pPr>
            <a:lvl4pPr>
              <a:defRPr sz="1300"/>
            </a:lvl4pPr>
            <a:lvl5pPr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6" name="Textplatzhalter 3">
            <a:extLst>
              <a:ext uri="{FF2B5EF4-FFF2-40B4-BE49-F238E27FC236}">
                <a16:creationId xmlns:a16="http://schemas.microsoft.com/office/drawing/2014/main" id="{453D27AF-A664-5E40-8B15-31FED872C6AF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427788" y="1896856"/>
            <a:ext cx="5524498" cy="419644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400"/>
            </a:lvl3pPr>
            <a:lvl4pPr>
              <a:defRPr sz="1300"/>
            </a:lvl4pPr>
            <a:lvl5pPr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661365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Textfelder mit Überschrift u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Gerade Verbindung 6">
            <a:extLst>
              <a:ext uri="{FF2B5EF4-FFF2-40B4-BE49-F238E27FC236}">
                <a16:creationId xmlns:a16="http://schemas.microsoft.com/office/drawing/2014/main" id="{62B7302D-C420-474C-BAFF-9D11C2BECDC9}"/>
              </a:ext>
            </a:extLst>
          </p:cNvPr>
          <p:cNvCxnSpPr/>
          <p:nvPr/>
        </p:nvCxnSpPr>
        <p:spPr>
          <a:xfrm>
            <a:off x="571500" y="2319933"/>
            <a:ext cx="5524500" cy="0"/>
          </a:xfrm>
          <a:prstGeom prst="line">
            <a:avLst/>
          </a:prstGeom>
          <a:ln w="19050">
            <a:solidFill>
              <a:srgbClr val="A6005C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0">
            <a:extLst>
              <a:ext uri="{FF2B5EF4-FFF2-40B4-BE49-F238E27FC236}">
                <a16:creationId xmlns:a16="http://schemas.microsoft.com/office/drawing/2014/main" id="{7DF6E6C6-C103-9741-8BCE-3AC142EAA4A6}"/>
              </a:ext>
            </a:extLst>
          </p:cNvPr>
          <p:cNvCxnSpPr/>
          <p:nvPr/>
        </p:nvCxnSpPr>
        <p:spPr>
          <a:xfrm>
            <a:off x="6427788" y="2319933"/>
            <a:ext cx="5524500" cy="0"/>
          </a:xfrm>
          <a:prstGeom prst="line">
            <a:avLst/>
          </a:prstGeom>
          <a:ln w="19050">
            <a:solidFill>
              <a:srgbClr val="A6005C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platzhalter 12">
            <a:extLst>
              <a:ext uri="{FF2B5EF4-FFF2-40B4-BE49-F238E27FC236}">
                <a16:creationId xmlns:a16="http://schemas.microsoft.com/office/drawing/2014/main" id="{6E5B8316-56D0-4A48-BCE9-7BDC07E428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1183" y="1822658"/>
            <a:ext cx="5524817" cy="497921"/>
          </a:xfrm>
          <a:prstGeom prst="rect">
            <a:avLst/>
          </a:prstGeom>
        </p:spPr>
        <p:txBody>
          <a:bodyPr lIns="90000" anchor="ctr" anchorCtr="0"/>
          <a:lstStyle>
            <a:lvl1pPr marL="14288" indent="0">
              <a:buNone/>
              <a:defRPr sz="1500" b="1">
                <a:solidFill>
                  <a:srgbClr val="A6005C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Textplatzhalter 12">
            <a:extLst>
              <a:ext uri="{FF2B5EF4-FFF2-40B4-BE49-F238E27FC236}">
                <a16:creationId xmlns:a16="http://schemas.microsoft.com/office/drawing/2014/main" id="{5AE017A6-8A4E-E143-9CEA-7BFEB2F6227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427834" y="1822270"/>
            <a:ext cx="5524817" cy="497921"/>
          </a:xfrm>
          <a:prstGeom prst="rect">
            <a:avLst/>
          </a:prstGeom>
        </p:spPr>
        <p:txBody>
          <a:bodyPr lIns="90000" anchor="ctr" anchorCtr="0"/>
          <a:lstStyle>
            <a:lvl1pPr marL="14288" indent="0">
              <a:buNone/>
              <a:defRPr sz="1500" b="1">
                <a:solidFill>
                  <a:srgbClr val="A6005C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8994693E-6011-9546-8D4A-E9FCDD328F33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90453-BAC7-1443-851B-C73EB67C7F4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3" name="Fußzeilenplatzhalter 13">
            <a:extLst>
              <a:ext uri="{FF2B5EF4-FFF2-40B4-BE49-F238E27FC236}">
                <a16:creationId xmlns:a16="http://schemas.microsoft.com/office/drawing/2014/main" id="{2692A184-9D1B-1F41-A0E0-050C3F392439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14" name="Textplatzhalter 3">
            <a:extLst>
              <a:ext uri="{FF2B5EF4-FFF2-40B4-BE49-F238E27FC236}">
                <a16:creationId xmlns:a16="http://schemas.microsoft.com/office/drawing/2014/main" id="{FE83463F-2B97-2740-9048-94D482183F4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71183" y="2371984"/>
            <a:ext cx="5524498" cy="3721312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400"/>
            </a:lvl3pPr>
            <a:lvl4pPr>
              <a:defRPr sz="1300"/>
            </a:lvl4pPr>
            <a:lvl5pPr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6" name="Textplatzhalter 3">
            <a:extLst>
              <a:ext uri="{FF2B5EF4-FFF2-40B4-BE49-F238E27FC236}">
                <a16:creationId xmlns:a16="http://schemas.microsoft.com/office/drawing/2014/main" id="{453D27AF-A664-5E40-8B15-31FED872C6AF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427788" y="2371984"/>
            <a:ext cx="5524498" cy="3721312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400"/>
            </a:lvl3pPr>
            <a:lvl4pPr>
              <a:defRPr sz="1300"/>
            </a:lvl4pPr>
            <a:lvl5pPr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9" name="Titel 1">
            <a:extLst>
              <a:ext uri="{FF2B5EF4-FFF2-40B4-BE49-F238E27FC236}">
                <a16:creationId xmlns:a16="http://schemas.microsoft.com/office/drawing/2014/main" id="{B4971300-7374-1248-BA4C-74ADD7697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499" y="134939"/>
            <a:ext cx="9172107" cy="766762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20" name="Textplatzhalter 7">
            <a:extLst>
              <a:ext uri="{FF2B5EF4-FFF2-40B4-BE49-F238E27FC236}">
                <a16:creationId xmlns:a16="http://schemas.microsoft.com/office/drawing/2014/main" id="{78A816C6-D47C-A849-9114-C4FA7BA1420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54036" y="1292589"/>
            <a:ext cx="11415713" cy="365125"/>
          </a:xfrm>
        </p:spPr>
        <p:txBody>
          <a:bodyPr>
            <a:noAutofit/>
          </a:bodyPr>
          <a:lstStyle>
            <a:lvl1pPr marL="14288" indent="0">
              <a:buNone/>
              <a:defRPr sz="1500" b="1">
                <a:solidFill>
                  <a:srgbClr val="A6005C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cxnSp>
        <p:nvCxnSpPr>
          <p:cNvPr id="21" name="Gerade Verbindung 20">
            <a:extLst>
              <a:ext uri="{FF2B5EF4-FFF2-40B4-BE49-F238E27FC236}">
                <a16:creationId xmlns:a16="http://schemas.microsoft.com/office/drawing/2014/main" id="{99DE9A7E-60F2-FE4E-A918-E49CFD0BD0DB}"/>
              </a:ext>
            </a:extLst>
          </p:cNvPr>
          <p:cNvCxnSpPr/>
          <p:nvPr userDrawn="1"/>
        </p:nvCxnSpPr>
        <p:spPr>
          <a:xfrm>
            <a:off x="550865" y="2320598"/>
            <a:ext cx="5524500" cy="0"/>
          </a:xfrm>
          <a:prstGeom prst="line">
            <a:avLst/>
          </a:prstGeom>
          <a:ln w="19050">
            <a:solidFill>
              <a:srgbClr val="A6005C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21">
            <a:extLst>
              <a:ext uri="{FF2B5EF4-FFF2-40B4-BE49-F238E27FC236}">
                <a16:creationId xmlns:a16="http://schemas.microsoft.com/office/drawing/2014/main" id="{504A9A87-5AA8-9A45-915D-674B07DB14B5}"/>
              </a:ext>
            </a:extLst>
          </p:cNvPr>
          <p:cNvCxnSpPr/>
          <p:nvPr userDrawn="1"/>
        </p:nvCxnSpPr>
        <p:spPr>
          <a:xfrm>
            <a:off x="6407153" y="2320598"/>
            <a:ext cx="5524500" cy="0"/>
          </a:xfrm>
          <a:prstGeom prst="line">
            <a:avLst/>
          </a:prstGeom>
          <a:ln w="19050">
            <a:solidFill>
              <a:srgbClr val="A6005C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22">
            <a:extLst>
              <a:ext uri="{FF2B5EF4-FFF2-40B4-BE49-F238E27FC236}">
                <a16:creationId xmlns:a16="http://schemas.microsoft.com/office/drawing/2014/main" id="{D1D8B204-28C8-EA4F-A3F7-5B92BB8A4A7F}"/>
              </a:ext>
            </a:extLst>
          </p:cNvPr>
          <p:cNvCxnSpPr/>
          <p:nvPr userDrawn="1"/>
        </p:nvCxnSpPr>
        <p:spPr>
          <a:xfrm>
            <a:off x="550863" y="2319933"/>
            <a:ext cx="5524500" cy="0"/>
          </a:xfrm>
          <a:prstGeom prst="line">
            <a:avLst/>
          </a:prstGeom>
          <a:ln w="19050">
            <a:solidFill>
              <a:srgbClr val="A6005C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>
            <a:extLst>
              <a:ext uri="{FF2B5EF4-FFF2-40B4-BE49-F238E27FC236}">
                <a16:creationId xmlns:a16="http://schemas.microsoft.com/office/drawing/2014/main" id="{15824960-2EAA-014D-88B5-0265AB24D172}"/>
              </a:ext>
            </a:extLst>
          </p:cNvPr>
          <p:cNvCxnSpPr/>
          <p:nvPr userDrawn="1"/>
        </p:nvCxnSpPr>
        <p:spPr>
          <a:xfrm>
            <a:off x="6407153" y="2316068"/>
            <a:ext cx="5524500" cy="0"/>
          </a:xfrm>
          <a:prstGeom prst="line">
            <a:avLst/>
          </a:prstGeom>
          <a:ln w="19050">
            <a:solidFill>
              <a:srgbClr val="A6005C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65176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er Textfelder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Gerade Verbindung 10">
            <a:extLst>
              <a:ext uri="{FF2B5EF4-FFF2-40B4-BE49-F238E27FC236}">
                <a16:creationId xmlns:a16="http://schemas.microsoft.com/office/drawing/2014/main" id="{B9665141-E8E5-8C41-9887-BA5874DC93E8}"/>
              </a:ext>
            </a:extLst>
          </p:cNvPr>
          <p:cNvCxnSpPr/>
          <p:nvPr/>
        </p:nvCxnSpPr>
        <p:spPr>
          <a:xfrm>
            <a:off x="571500" y="1765300"/>
            <a:ext cx="5524500" cy="0"/>
          </a:xfrm>
          <a:prstGeom prst="line">
            <a:avLst/>
          </a:prstGeom>
          <a:ln w="19050">
            <a:solidFill>
              <a:srgbClr val="A6005C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>
            <a:extLst>
              <a:ext uri="{FF2B5EF4-FFF2-40B4-BE49-F238E27FC236}">
                <a16:creationId xmlns:a16="http://schemas.microsoft.com/office/drawing/2014/main" id="{2C011CF8-4D7B-BA4F-AB8A-3ED4E60C960E}"/>
              </a:ext>
            </a:extLst>
          </p:cNvPr>
          <p:cNvCxnSpPr/>
          <p:nvPr/>
        </p:nvCxnSpPr>
        <p:spPr>
          <a:xfrm>
            <a:off x="6427788" y="1765300"/>
            <a:ext cx="5524500" cy="0"/>
          </a:xfrm>
          <a:prstGeom prst="line">
            <a:avLst/>
          </a:prstGeom>
          <a:ln w="19050">
            <a:solidFill>
              <a:srgbClr val="A6005C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>
            <a:extLst>
              <a:ext uri="{FF2B5EF4-FFF2-40B4-BE49-F238E27FC236}">
                <a16:creationId xmlns:a16="http://schemas.microsoft.com/office/drawing/2014/main" id="{F6BC435D-8505-724A-8BBE-AFEBB0FA676A}"/>
              </a:ext>
            </a:extLst>
          </p:cNvPr>
          <p:cNvCxnSpPr/>
          <p:nvPr/>
        </p:nvCxnSpPr>
        <p:spPr>
          <a:xfrm>
            <a:off x="571500" y="4367213"/>
            <a:ext cx="5524500" cy="0"/>
          </a:xfrm>
          <a:prstGeom prst="line">
            <a:avLst/>
          </a:prstGeom>
          <a:ln w="19050">
            <a:solidFill>
              <a:srgbClr val="A6005C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>
            <a:extLst>
              <a:ext uri="{FF2B5EF4-FFF2-40B4-BE49-F238E27FC236}">
                <a16:creationId xmlns:a16="http://schemas.microsoft.com/office/drawing/2014/main" id="{ED895429-614A-E64D-892D-31758D5C5D2D}"/>
              </a:ext>
            </a:extLst>
          </p:cNvPr>
          <p:cNvCxnSpPr/>
          <p:nvPr/>
        </p:nvCxnSpPr>
        <p:spPr>
          <a:xfrm>
            <a:off x="6427788" y="4367213"/>
            <a:ext cx="5524500" cy="0"/>
          </a:xfrm>
          <a:prstGeom prst="line">
            <a:avLst/>
          </a:prstGeom>
          <a:ln w="19050">
            <a:solidFill>
              <a:srgbClr val="A6005C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platzhalter 12">
            <a:extLst>
              <a:ext uri="{FF2B5EF4-FFF2-40B4-BE49-F238E27FC236}">
                <a16:creationId xmlns:a16="http://schemas.microsoft.com/office/drawing/2014/main" id="{6E5B8316-56D0-4A48-BCE9-7BDC07E428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1183" y="1268413"/>
            <a:ext cx="5524817" cy="497533"/>
          </a:xfrm>
          <a:prstGeom prst="rect">
            <a:avLst/>
          </a:prstGeom>
        </p:spPr>
        <p:txBody>
          <a:bodyPr anchor="ctr" anchorCtr="0"/>
          <a:lstStyle>
            <a:lvl1pPr marL="14288" indent="0">
              <a:buNone/>
              <a:defRPr sz="1500" b="1">
                <a:solidFill>
                  <a:srgbClr val="A6005C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Textplatzhalter 12">
            <a:extLst>
              <a:ext uri="{FF2B5EF4-FFF2-40B4-BE49-F238E27FC236}">
                <a16:creationId xmlns:a16="http://schemas.microsoft.com/office/drawing/2014/main" id="{5AE017A6-8A4E-E143-9CEA-7BFEB2F6227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427834" y="1268025"/>
            <a:ext cx="5524817" cy="497533"/>
          </a:xfrm>
          <a:prstGeom prst="rect">
            <a:avLst/>
          </a:prstGeom>
        </p:spPr>
        <p:txBody>
          <a:bodyPr anchor="ctr" anchorCtr="0"/>
          <a:lstStyle>
            <a:lvl1pPr marL="14288" indent="0">
              <a:buNone/>
              <a:defRPr sz="1500" b="1">
                <a:solidFill>
                  <a:srgbClr val="A6005C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6" name="Textplatzhalter 12">
            <a:extLst>
              <a:ext uri="{FF2B5EF4-FFF2-40B4-BE49-F238E27FC236}">
                <a16:creationId xmlns:a16="http://schemas.microsoft.com/office/drawing/2014/main" id="{A85EF450-9333-7B43-BD8D-22B76EE3834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71182" y="3869403"/>
            <a:ext cx="5524817" cy="497533"/>
          </a:xfrm>
          <a:prstGeom prst="rect">
            <a:avLst/>
          </a:prstGeom>
        </p:spPr>
        <p:txBody>
          <a:bodyPr anchor="ctr" anchorCtr="0"/>
          <a:lstStyle>
            <a:lvl1pPr marL="14288" indent="0">
              <a:buNone/>
              <a:defRPr sz="1500" b="1">
                <a:solidFill>
                  <a:srgbClr val="A6005C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7" name="Textplatzhalter 12">
            <a:extLst>
              <a:ext uri="{FF2B5EF4-FFF2-40B4-BE49-F238E27FC236}">
                <a16:creationId xmlns:a16="http://schemas.microsoft.com/office/drawing/2014/main" id="{EFE40B31-B0F4-4B4D-9A17-2214FE9EECF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427833" y="3869015"/>
            <a:ext cx="5524817" cy="497533"/>
          </a:xfrm>
          <a:prstGeom prst="rect">
            <a:avLst/>
          </a:prstGeom>
        </p:spPr>
        <p:txBody>
          <a:bodyPr anchor="ctr" anchorCtr="0"/>
          <a:lstStyle>
            <a:lvl1pPr marL="14288" indent="0">
              <a:buNone/>
              <a:defRPr sz="1500" b="1">
                <a:solidFill>
                  <a:srgbClr val="A6005C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8" name="Foliennummernplatzhalter 11">
            <a:extLst>
              <a:ext uri="{FF2B5EF4-FFF2-40B4-BE49-F238E27FC236}">
                <a16:creationId xmlns:a16="http://schemas.microsoft.com/office/drawing/2014/main" id="{A150B485-60F0-C042-B501-5F4A107D3D74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FE20F4-E70C-2A4E-8E01-E5D45584DF6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9" name="Fußzeilenplatzhalter 13">
            <a:extLst>
              <a:ext uri="{FF2B5EF4-FFF2-40B4-BE49-F238E27FC236}">
                <a16:creationId xmlns:a16="http://schemas.microsoft.com/office/drawing/2014/main" id="{D0C709DA-2DCF-B945-BC60-BF208481AA53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cxnSp>
        <p:nvCxnSpPr>
          <p:cNvPr id="22" name="Gerade Verbindung 21">
            <a:extLst>
              <a:ext uri="{FF2B5EF4-FFF2-40B4-BE49-F238E27FC236}">
                <a16:creationId xmlns:a16="http://schemas.microsoft.com/office/drawing/2014/main" id="{A58D99DE-5447-A649-BC09-9259ACAB1310}"/>
              </a:ext>
            </a:extLst>
          </p:cNvPr>
          <p:cNvCxnSpPr/>
          <p:nvPr userDrawn="1"/>
        </p:nvCxnSpPr>
        <p:spPr>
          <a:xfrm>
            <a:off x="571498" y="4366548"/>
            <a:ext cx="5524500" cy="0"/>
          </a:xfrm>
          <a:prstGeom prst="line">
            <a:avLst/>
          </a:prstGeom>
          <a:ln w="19050">
            <a:solidFill>
              <a:srgbClr val="A6005C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22">
            <a:extLst>
              <a:ext uri="{FF2B5EF4-FFF2-40B4-BE49-F238E27FC236}">
                <a16:creationId xmlns:a16="http://schemas.microsoft.com/office/drawing/2014/main" id="{D175BB83-E822-4C4E-82FF-3228902E1A65}"/>
              </a:ext>
            </a:extLst>
          </p:cNvPr>
          <p:cNvCxnSpPr/>
          <p:nvPr userDrawn="1"/>
        </p:nvCxnSpPr>
        <p:spPr>
          <a:xfrm>
            <a:off x="6427788" y="4362683"/>
            <a:ext cx="5524500" cy="0"/>
          </a:xfrm>
          <a:prstGeom prst="line">
            <a:avLst/>
          </a:prstGeom>
          <a:ln w="19050">
            <a:solidFill>
              <a:srgbClr val="A6005C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18F9338-5037-0C41-9B23-39B83A19B1C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71501" y="1884364"/>
            <a:ext cx="5524498" cy="1543976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400"/>
            </a:lvl3pPr>
            <a:lvl4pPr>
              <a:defRPr sz="1300"/>
            </a:lvl4pPr>
            <a:lvl5pPr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24" name="Textplatzhalter 3">
            <a:extLst>
              <a:ext uri="{FF2B5EF4-FFF2-40B4-BE49-F238E27FC236}">
                <a16:creationId xmlns:a16="http://schemas.microsoft.com/office/drawing/2014/main" id="{A4F13CDD-74CE-9345-B458-A3856259BCA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427789" y="1890367"/>
            <a:ext cx="5524498" cy="1543976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400"/>
            </a:lvl3pPr>
            <a:lvl4pPr>
              <a:defRPr sz="1300"/>
            </a:lvl4pPr>
            <a:lvl5pPr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25" name="Textplatzhalter 3">
            <a:extLst>
              <a:ext uri="{FF2B5EF4-FFF2-40B4-BE49-F238E27FC236}">
                <a16:creationId xmlns:a16="http://schemas.microsoft.com/office/drawing/2014/main" id="{517FEF32-44BC-364B-9CC0-4424E6CF35C0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71500" y="4496781"/>
            <a:ext cx="5524498" cy="1543976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400"/>
            </a:lvl3pPr>
            <a:lvl4pPr>
              <a:defRPr sz="1300"/>
            </a:lvl4pPr>
            <a:lvl5pPr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26" name="Textplatzhalter 3">
            <a:extLst>
              <a:ext uri="{FF2B5EF4-FFF2-40B4-BE49-F238E27FC236}">
                <a16:creationId xmlns:a16="http://schemas.microsoft.com/office/drawing/2014/main" id="{8CBEE8FB-DFD1-BF40-8D6F-C3A2FA751C76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445252" y="4496781"/>
            <a:ext cx="5524498" cy="1543976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400"/>
            </a:lvl3pPr>
            <a:lvl4pPr>
              <a:defRPr sz="1300"/>
            </a:lvl4pPr>
            <a:lvl5pPr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27" name="Titel 1">
            <a:extLst>
              <a:ext uri="{FF2B5EF4-FFF2-40B4-BE49-F238E27FC236}">
                <a16:creationId xmlns:a16="http://schemas.microsoft.com/office/drawing/2014/main" id="{86FE7D03-5B5B-524B-AB79-5771095B3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499" y="134939"/>
            <a:ext cx="9187097" cy="766762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7080458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grammplatzhalter 2">
            <a:extLst>
              <a:ext uri="{FF2B5EF4-FFF2-40B4-BE49-F238E27FC236}">
                <a16:creationId xmlns:a16="http://schemas.microsoft.com/office/drawing/2014/main" id="{76628E04-29AF-ED4B-A61F-D645E0F8CA0E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311900" y="1267942"/>
            <a:ext cx="5640751" cy="48248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noProof="0"/>
              <a:t>Diagramm durch Klicken auf Symbol hinzufügen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2CCCBE8-D179-5045-A5EF-14203D478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70B74F4D-A0FA-114F-AEBA-B1633B0473A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59F29E-ADE2-4446-8B61-CFA6932EEC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ußzeilenplatzhalter 3">
            <a:extLst>
              <a:ext uri="{FF2B5EF4-FFF2-40B4-BE49-F238E27FC236}">
                <a16:creationId xmlns:a16="http://schemas.microsoft.com/office/drawing/2014/main" id="{D86FDA01-D20E-B14C-853F-6803B5FFBE9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Stadt im Wandel – Von der Vision zur Realität</a:t>
            </a:r>
          </a:p>
        </p:txBody>
      </p:sp>
      <p:sp>
        <p:nvSpPr>
          <p:cNvPr id="7" name="Textplatzhalter 3">
            <a:extLst>
              <a:ext uri="{FF2B5EF4-FFF2-40B4-BE49-F238E27FC236}">
                <a16:creationId xmlns:a16="http://schemas.microsoft.com/office/drawing/2014/main" id="{2C6C69A3-6DFC-B243-904F-E200D1030BA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71183" y="1267942"/>
            <a:ext cx="5524498" cy="4825354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400"/>
            </a:lvl3pPr>
            <a:lvl4pPr>
              <a:defRPr sz="1300"/>
            </a:lvl4pPr>
            <a:lvl5pPr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178728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vorstellung 1-4 Perso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05B0E1-D536-BD4E-A62E-DC69B1375A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Teamvorstellung</a:t>
            </a:r>
          </a:p>
        </p:txBody>
      </p:sp>
      <p:sp>
        <p:nvSpPr>
          <p:cNvPr id="5" name="Bildplatzhalter 10">
            <a:extLst>
              <a:ext uri="{FF2B5EF4-FFF2-40B4-BE49-F238E27FC236}">
                <a16:creationId xmlns:a16="http://schemas.microsoft.com/office/drawing/2014/main" id="{DCDBFD87-AC30-5D44-9383-95225AB69C3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71183" y="1393299"/>
            <a:ext cx="1348353" cy="18196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1500"/>
            </a:lvl1pPr>
          </a:lstStyle>
          <a:p>
            <a:pPr lv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6" name="Textplatzhalter 12">
            <a:extLst>
              <a:ext uri="{FF2B5EF4-FFF2-40B4-BE49-F238E27FC236}">
                <a16:creationId xmlns:a16="http://schemas.microsoft.com/office/drawing/2014/main" id="{0B34A827-EA2B-9D4F-82E4-D001B37611F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40304" y="1393299"/>
            <a:ext cx="3855696" cy="379593"/>
          </a:xfrm>
          <a:prstGeom prst="rect">
            <a:avLst/>
          </a:prstGeom>
        </p:spPr>
        <p:txBody>
          <a:bodyPr anchor="ctr" anchorCtr="0"/>
          <a:lstStyle>
            <a:lvl1pPr marL="14288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>
                <a:solidFill>
                  <a:schemeClr val="tx1"/>
                </a:solidFill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de-DE" dirty="0"/>
              <a:t>Name</a:t>
            </a:r>
          </a:p>
        </p:txBody>
      </p:sp>
      <p:sp>
        <p:nvSpPr>
          <p:cNvPr id="7" name="Textplatzhalter 12">
            <a:extLst>
              <a:ext uri="{FF2B5EF4-FFF2-40B4-BE49-F238E27FC236}">
                <a16:creationId xmlns:a16="http://schemas.microsoft.com/office/drawing/2014/main" id="{0BE0A6D7-8B43-EC47-9965-62B5CF23C15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40304" y="1807683"/>
            <a:ext cx="3855696" cy="379593"/>
          </a:xfrm>
          <a:prstGeom prst="rect">
            <a:avLst/>
          </a:prstGeom>
        </p:spPr>
        <p:txBody>
          <a:bodyPr anchor="ctr" anchorCtr="0"/>
          <a:lstStyle>
            <a:lvl1pPr marL="14288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0">
                <a:solidFill>
                  <a:schemeClr val="tx1"/>
                </a:solidFill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de-DE" dirty="0"/>
              <a:t>Funktion</a:t>
            </a:r>
          </a:p>
        </p:txBody>
      </p:sp>
      <p:sp>
        <p:nvSpPr>
          <p:cNvPr id="8" name="Bildplatzhalter 10">
            <a:extLst>
              <a:ext uri="{FF2B5EF4-FFF2-40B4-BE49-F238E27FC236}">
                <a16:creationId xmlns:a16="http://schemas.microsoft.com/office/drawing/2014/main" id="{C5C778F8-319B-584F-AE88-4E477094A3D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71182" y="4149080"/>
            <a:ext cx="1348353" cy="18196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1500"/>
            </a:lvl1pPr>
          </a:lstStyle>
          <a:p>
            <a:pPr lv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9" name="Textplatzhalter 12">
            <a:extLst>
              <a:ext uri="{FF2B5EF4-FFF2-40B4-BE49-F238E27FC236}">
                <a16:creationId xmlns:a16="http://schemas.microsoft.com/office/drawing/2014/main" id="{5B6A3EF8-3C19-6048-BAEB-225714E6A65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240304" y="2332828"/>
            <a:ext cx="3855696" cy="880148"/>
          </a:xfrm>
          <a:prstGeom prst="rect">
            <a:avLst/>
          </a:prstGeom>
        </p:spPr>
        <p:txBody>
          <a:bodyPr anchor="ctr" anchorCtr="0"/>
          <a:lstStyle>
            <a:lvl1pPr marL="285750" marR="0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005C"/>
              </a:buClr>
              <a:buSzTx/>
              <a:buFont typeface="Arial" panose="020B0604020202020204" pitchFamily="34" charset="0"/>
              <a:buChar char="•"/>
              <a:tabLst/>
              <a:defRPr sz="1500" b="0">
                <a:solidFill>
                  <a:schemeClr val="tx1"/>
                </a:solidFill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de-DE" dirty="0"/>
              <a:t>Wichtige Punkte</a:t>
            </a:r>
          </a:p>
          <a:p>
            <a:pPr lvl="0"/>
            <a:r>
              <a:rPr lang="de-DE" dirty="0"/>
              <a:t>Wichtige Punkte</a:t>
            </a:r>
          </a:p>
          <a:p>
            <a:pPr lvl="0"/>
            <a:r>
              <a:rPr lang="de-DE" dirty="0"/>
              <a:t>Wichtige Punkte</a:t>
            </a:r>
          </a:p>
          <a:p>
            <a:pPr lvl="0"/>
            <a:r>
              <a:rPr lang="de-DE" dirty="0"/>
              <a:t>Wichtige Punkte</a:t>
            </a:r>
          </a:p>
        </p:txBody>
      </p:sp>
      <p:sp>
        <p:nvSpPr>
          <p:cNvPr id="10" name="Textplatzhalter 12">
            <a:extLst>
              <a:ext uri="{FF2B5EF4-FFF2-40B4-BE49-F238E27FC236}">
                <a16:creationId xmlns:a16="http://schemas.microsoft.com/office/drawing/2014/main" id="{9774F860-D3A5-5140-9F1E-B8A04CF02F8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240304" y="4149080"/>
            <a:ext cx="3855696" cy="379593"/>
          </a:xfrm>
          <a:prstGeom prst="rect">
            <a:avLst/>
          </a:prstGeom>
        </p:spPr>
        <p:txBody>
          <a:bodyPr anchor="ctr" anchorCtr="0"/>
          <a:lstStyle>
            <a:lvl1pPr marL="14288" indent="0">
              <a:buNone/>
              <a:defRPr lang="de-DE" sz="1500" b="1" dirty="0">
                <a:solidFill>
                  <a:schemeClr val="tx1"/>
                </a:solidFill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de-DE" dirty="0"/>
              <a:t>Name</a:t>
            </a:r>
          </a:p>
        </p:txBody>
      </p:sp>
      <p:sp>
        <p:nvSpPr>
          <p:cNvPr id="11" name="Textplatzhalter 12">
            <a:extLst>
              <a:ext uri="{FF2B5EF4-FFF2-40B4-BE49-F238E27FC236}">
                <a16:creationId xmlns:a16="http://schemas.microsoft.com/office/drawing/2014/main" id="{691675E7-30FA-784D-8607-A5ED4B8A9F8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240304" y="4563464"/>
            <a:ext cx="3855696" cy="379593"/>
          </a:xfrm>
          <a:prstGeom prst="rect">
            <a:avLst/>
          </a:prstGeom>
        </p:spPr>
        <p:txBody>
          <a:bodyPr anchor="ctr" anchorCtr="0"/>
          <a:lstStyle>
            <a:lvl1pPr marL="14288" indent="0">
              <a:buNone/>
              <a:defRPr lang="de-DE" sz="1500" b="0" dirty="0">
                <a:solidFill>
                  <a:schemeClr val="tx1"/>
                </a:solidFill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de-DE" dirty="0"/>
              <a:t>Funktion</a:t>
            </a:r>
          </a:p>
        </p:txBody>
      </p:sp>
      <p:sp>
        <p:nvSpPr>
          <p:cNvPr id="12" name="Textplatzhalter 12">
            <a:extLst>
              <a:ext uri="{FF2B5EF4-FFF2-40B4-BE49-F238E27FC236}">
                <a16:creationId xmlns:a16="http://schemas.microsoft.com/office/drawing/2014/main" id="{D1D9ECBD-FCCA-7F4A-8838-65F4A899335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240304" y="5088609"/>
            <a:ext cx="3855696" cy="880148"/>
          </a:xfrm>
          <a:prstGeom prst="rect">
            <a:avLst/>
          </a:prstGeom>
        </p:spPr>
        <p:txBody>
          <a:bodyPr anchor="ctr" anchorCtr="0"/>
          <a:lstStyle>
            <a:lvl1pPr marL="285750" marR="0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005C"/>
              </a:buClr>
              <a:buSzTx/>
              <a:buFont typeface="Arial" panose="020B0604020202020204" pitchFamily="34" charset="0"/>
              <a:buChar char="•"/>
              <a:tabLst/>
              <a:defRPr sz="1500" b="0">
                <a:solidFill>
                  <a:schemeClr val="tx1"/>
                </a:solidFill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de-DE" dirty="0"/>
              <a:t>Wichtige Punkte</a:t>
            </a:r>
          </a:p>
          <a:p>
            <a:pPr lvl="0"/>
            <a:r>
              <a:rPr lang="de-DE" dirty="0"/>
              <a:t>Wichtige Punkte</a:t>
            </a:r>
          </a:p>
          <a:p>
            <a:pPr lvl="0"/>
            <a:r>
              <a:rPr lang="de-DE" dirty="0"/>
              <a:t>Wichtige Punkte</a:t>
            </a:r>
          </a:p>
          <a:p>
            <a:pPr lvl="0"/>
            <a:r>
              <a:rPr lang="de-DE" dirty="0"/>
              <a:t>Wichtige Punkte</a:t>
            </a:r>
          </a:p>
        </p:txBody>
      </p:sp>
      <p:sp>
        <p:nvSpPr>
          <p:cNvPr id="13" name="Bildplatzhalter 10">
            <a:extLst>
              <a:ext uri="{FF2B5EF4-FFF2-40B4-BE49-F238E27FC236}">
                <a16:creationId xmlns:a16="http://schemas.microsoft.com/office/drawing/2014/main" id="{FFAF9AA1-5C3C-114C-A3B2-956BAE3D1BA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427834" y="1393299"/>
            <a:ext cx="1348353" cy="18196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1500"/>
            </a:lvl1pPr>
          </a:lstStyle>
          <a:p>
            <a:pPr lv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14" name="Textplatzhalter 12">
            <a:extLst>
              <a:ext uri="{FF2B5EF4-FFF2-40B4-BE49-F238E27FC236}">
                <a16:creationId xmlns:a16="http://schemas.microsoft.com/office/drawing/2014/main" id="{0868E51B-C6B6-CC46-8872-21CE972476D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096955" y="1393299"/>
            <a:ext cx="3855696" cy="379593"/>
          </a:xfrm>
          <a:prstGeom prst="rect">
            <a:avLst/>
          </a:prstGeom>
        </p:spPr>
        <p:txBody>
          <a:bodyPr anchor="ctr" anchorCtr="0"/>
          <a:lstStyle>
            <a:lvl1pPr marL="14288" indent="0">
              <a:buNone/>
              <a:defRPr lang="de-DE" sz="1500" b="1" dirty="0">
                <a:solidFill>
                  <a:schemeClr val="tx1"/>
                </a:solidFill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de-DE" dirty="0"/>
              <a:t>Name</a:t>
            </a:r>
          </a:p>
        </p:txBody>
      </p:sp>
      <p:sp>
        <p:nvSpPr>
          <p:cNvPr id="15" name="Textplatzhalter 12">
            <a:extLst>
              <a:ext uri="{FF2B5EF4-FFF2-40B4-BE49-F238E27FC236}">
                <a16:creationId xmlns:a16="http://schemas.microsoft.com/office/drawing/2014/main" id="{DF81B2AA-DD18-594A-A56E-01116A6774E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096955" y="1807683"/>
            <a:ext cx="3855696" cy="379593"/>
          </a:xfrm>
          <a:prstGeom prst="rect">
            <a:avLst/>
          </a:prstGeom>
        </p:spPr>
        <p:txBody>
          <a:bodyPr anchor="ctr" anchorCtr="0"/>
          <a:lstStyle>
            <a:lvl1pPr marL="14288" indent="0">
              <a:buNone/>
              <a:defRPr lang="de-DE" sz="1500" b="0" dirty="0">
                <a:solidFill>
                  <a:schemeClr val="tx1"/>
                </a:solidFill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de-DE" dirty="0"/>
              <a:t>Funktion</a:t>
            </a:r>
          </a:p>
        </p:txBody>
      </p:sp>
      <p:sp>
        <p:nvSpPr>
          <p:cNvPr id="16" name="Textplatzhalter 12">
            <a:extLst>
              <a:ext uri="{FF2B5EF4-FFF2-40B4-BE49-F238E27FC236}">
                <a16:creationId xmlns:a16="http://schemas.microsoft.com/office/drawing/2014/main" id="{2E5F0D36-BAA8-D142-97F4-6054FB0607E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096955" y="2332828"/>
            <a:ext cx="3855696" cy="880148"/>
          </a:xfrm>
          <a:prstGeom prst="rect">
            <a:avLst/>
          </a:prstGeom>
        </p:spPr>
        <p:txBody>
          <a:bodyPr anchor="ctr" anchorCtr="0"/>
          <a:lstStyle>
            <a:lvl1pPr marL="285750" marR="0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005C"/>
              </a:buClr>
              <a:buSzTx/>
              <a:buFont typeface="Arial" panose="020B0604020202020204" pitchFamily="34" charset="0"/>
              <a:buChar char="•"/>
              <a:tabLst/>
              <a:defRPr sz="1500" b="0">
                <a:solidFill>
                  <a:schemeClr val="tx1"/>
                </a:solidFill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de-DE" dirty="0"/>
              <a:t>Wichtige Punkte</a:t>
            </a:r>
          </a:p>
          <a:p>
            <a:pPr lvl="0"/>
            <a:r>
              <a:rPr lang="de-DE" dirty="0"/>
              <a:t>Wichtige Punkte</a:t>
            </a:r>
          </a:p>
          <a:p>
            <a:pPr lvl="0"/>
            <a:r>
              <a:rPr lang="de-DE" dirty="0"/>
              <a:t>Wichtige Punkte</a:t>
            </a:r>
          </a:p>
          <a:p>
            <a:pPr lvl="0"/>
            <a:r>
              <a:rPr lang="de-DE" dirty="0"/>
              <a:t>Wichtige Punkte</a:t>
            </a:r>
          </a:p>
        </p:txBody>
      </p:sp>
      <p:sp>
        <p:nvSpPr>
          <p:cNvPr id="17" name="Bildplatzhalter 10">
            <a:extLst>
              <a:ext uri="{FF2B5EF4-FFF2-40B4-BE49-F238E27FC236}">
                <a16:creationId xmlns:a16="http://schemas.microsoft.com/office/drawing/2014/main" id="{3F0D31BA-16AB-1E40-850D-BB60328DCAC7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6427834" y="4149080"/>
            <a:ext cx="1348353" cy="18196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1500"/>
            </a:lvl1pPr>
          </a:lstStyle>
          <a:p>
            <a:pPr lv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18" name="Textplatzhalter 12">
            <a:extLst>
              <a:ext uri="{FF2B5EF4-FFF2-40B4-BE49-F238E27FC236}">
                <a16:creationId xmlns:a16="http://schemas.microsoft.com/office/drawing/2014/main" id="{B8891698-A456-AE40-9809-7B5E81FBF9E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096955" y="4149080"/>
            <a:ext cx="3855696" cy="379593"/>
          </a:xfrm>
          <a:prstGeom prst="rect">
            <a:avLst/>
          </a:prstGeom>
        </p:spPr>
        <p:txBody>
          <a:bodyPr anchor="ctr" anchorCtr="0"/>
          <a:lstStyle>
            <a:lvl1pPr marL="14288" indent="0">
              <a:buNone/>
              <a:defRPr lang="de-DE" sz="1500" b="1" dirty="0">
                <a:solidFill>
                  <a:schemeClr val="tx1"/>
                </a:solidFill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de-DE" dirty="0"/>
              <a:t>Name</a:t>
            </a:r>
          </a:p>
        </p:txBody>
      </p:sp>
      <p:sp>
        <p:nvSpPr>
          <p:cNvPr id="19" name="Textplatzhalter 12">
            <a:extLst>
              <a:ext uri="{FF2B5EF4-FFF2-40B4-BE49-F238E27FC236}">
                <a16:creationId xmlns:a16="http://schemas.microsoft.com/office/drawing/2014/main" id="{0918858E-1DFD-9E48-8214-E05BDDCC742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096955" y="4563464"/>
            <a:ext cx="3855696" cy="379593"/>
          </a:xfrm>
          <a:prstGeom prst="rect">
            <a:avLst/>
          </a:prstGeom>
        </p:spPr>
        <p:txBody>
          <a:bodyPr anchor="ctr" anchorCtr="0"/>
          <a:lstStyle>
            <a:lvl1pPr marL="14288" indent="0">
              <a:buNone/>
              <a:defRPr lang="de-DE" sz="1500" b="0" dirty="0">
                <a:solidFill>
                  <a:schemeClr val="tx1"/>
                </a:solidFill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de-DE" dirty="0"/>
              <a:t>Funktion</a:t>
            </a:r>
          </a:p>
        </p:txBody>
      </p:sp>
      <p:sp>
        <p:nvSpPr>
          <p:cNvPr id="20" name="Textplatzhalter 12">
            <a:extLst>
              <a:ext uri="{FF2B5EF4-FFF2-40B4-BE49-F238E27FC236}">
                <a16:creationId xmlns:a16="http://schemas.microsoft.com/office/drawing/2014/main" id="{10F025A1-F525-D747-986D-A1940858EB6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096955" y="5088609"/>
            <a:ext cx="3855696" cy="880148"/>
          </a:xfrm>
          <a:prstGeom prst="rect">
            <a:avLst/>
          </a:prstGeom>
        </p:spPr>
        <p:txBody>
          <a:bodyPr anchor="ctr" anchorCtr="0"/>
          <a:lstStyle>
            <a:lvl1pPr marL="285750" marR="0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005C"/>
              </a:buClr>
              <a:buSzTx/>
              <a:buFont typeface="Arial" panose="020B0604020202020204" pitchFamily="34" charset="0"/>
              <a:buChar char="•"/>
              <a:tabLst/>
              <a:defRPr sz="1500" b="0">
                <a:solidFill>
                  <a:schemeClr val="tx1"/>
                </a:solidFill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de-DE" dirty="0"/>
              <a:t>Wichtige Punkte</a:t>
            </a:r>
          </a:p>
          <a:p>
            <a:pPr lvl="0"/>
            <a:r>
              <a:rPr lang="de-DE" dirty="0"/>
              <a:t>Wichtige Punkte</a:t>
            </a:r>
          </a:p>
          <a:p>
            <a:pPr lvl="0"/>
            <a:r>
              <a:rPr lang="de-DE" dirty="0"/>
              <a:t>Wichtige Punkte</a:t>
            </a:r>
          </a:p>
          <a:p>
            <a:pPr lvl="0"/>
            <a:r>
              <a:rPr lang="de-DE" dirty="0"/>
              <a:t>Wichtige Punkte</a:t>
            </a:r>
          </a:p>
        </p:txBody>
      </p:sp>
      <p:sp>
        <p:nvSpPr>
          <p:cNvPr id="21" name="Slide Number Placeholder 3">
            <a:extLst>
              <a:ext uri="{FF2B5EF4-FFF2-40B4-BE49-F238E27FC236}">
                <a16:creationId xmlns:a16="http://schemas.microsoft.com/office/drawing/2014/main" id="{77ACBFBE-2E18-BC43-9DBA-5A3F87603C8F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A0C22F-759A-3E41-A0F2-5E28741A8E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2" name="Fußzeilenplatzhalter 3">
            <a:extLst>
              <a:ext uri="{FF2B5EF4-FFF2-40B4-BE49-F238E27FC236}">
                <a16:creationId xmlns:a16="http://schemas.microsoft.com/office/drawing/2014/main" id="{84BD84C7-10E2-BB40-81E6-88E8D81DE52E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818175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vorstellung 1-4 Personen mi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10">
            <a:extLst>
              <a:ext uri="{FF2B5EF4-FFF2-40B4-BE49-F238E27FC236}">
                <a16:creationId xmlns:a16="http://schemas.microsoft.com/office/drawing/2014/main" id="{DCDBFD87-AC30-5D44-9383-95225AB69C3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71183" y="1932943"/>
            <a:ext cx="1348353" cy="18196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1500"/>
            </a:lvl1pPr>
          </a:lstStyle>
          <a:p>
            <a:pPr lv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6" name="Textplatzhalter 12">
            <a:extLst>
              <a:ext uri="{FF2B5EF4-FFF2-40B4-BE49-F238E27FC236}">
                <a16:creationId xmlns:a16="http://schemas.microsoft.com/office/drawing/2014/main" id="{0B34A827-EA2B-9D4F-82E4-D001B37611F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40304" y="1932943"/>
            <a:ext cx="3855696" cy="379593"/>
          </a:xfrm>
          <a:prstGeom prst="rect">
            <a:avLst/>
          </a:prstGeom>
        </p:spPr>
        <p:txBody>
          <a:bodyPr anchor="ctr" anchorCtr="0"/>
          <a:lstStyle>
            <a:lvl1pPr marL="14288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>
                <a:solidFill>
                  <a:schemeClr val="tx1"/>
                </a:solidFill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de-DE" dirty="0"/>
              <a:t>Name</a:t>
            </a:r>
          </a:p>
        </p:txBody>
      </p:sp>
      <p:sp>
        <p:nvSpPr>
          <p:cNvPr id="7" name="Textplatzhalter 12">
            <a:extLst>
              <a:ext uri="{FF2B5EF4-FFF2-40B4-BE49-F238E27FC236}">
                <a16:creationId xmlns:a16="http://schemas.microsoft.com/office/drawing/2014/main" id="{0BE0A6D7-8B43-EC47-9965-62B5CF23C15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40304" y="2347327"/>
            <a:ext cx="3855696" cy="379593"/>
          </a:xfrm>
          <a:prstGeom prst="rect">
            <a:avLst/>
          </a:prstGeom>
        </p:spPr>
        <p:txBody>
          <a:bodyPr anchor="ctr" anchorCtr="0"/>
          <a:lstStyle>
            <a:lvl1pPr marL="14288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0">
                <a:solidFill>
                  <a:schemeClr val="tx1"/>
                </a:solidFill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de-DE" dirty="0"/>
              <a:t>Funktion</a:t>
            </a:r>
          </a:p>
        </p:txBody>
      </p:sp>
      <p:sp>
        <p:nvSpPr>
          <p:cNvPr id="8" name="Bildplatzhalter 10">
            <a:extLst>
              <a:ext uri="{FF2B5EF4-FFF2-40B4-BE49-F238E27FC236}">
                <a16:creationId xmlns:a16="http://schemas.microsoft.com/office/drawing/2014/main" id="{C5C778F8-319B-584F-AE88-4E477094A3D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71182" y="4149080"/>
            <a:ext cx="1348353" cy="18196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1500"/>
            </a:lvl1pPr>
          </a:lstStyle>
          <a:p>
            <a:pPr lv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9" name="Textplatzhalter 12">
            <a:extLst>
              <a:ext uri="{FF2B5EF4-FFF2-40B4-BE49-F238E27FC236}">
                <a16:creationId xmlns:a16="http://schemas.microsoft.com/office/drawing/2014/main" id="{5B6A3EF8-3C19-6048-BAEB-225714E6A65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240304" y="2872472"/>
            <a:ext cx="3855696" cy="880148"/>
          </a:xfrm>
          <a:prstGeom prst="rect">
            <a:avLst/>
          </a:prstGeom>
        </p:spPr>
        <p:txBody>
          <a:bodyPr anchor="ctr" anchorCtr="0"/>
          <a:lstStyle>
            <a:lvl1pPr marL="285750" marR="0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005C"/>
              </a:buClr>
              <a:buSzTx/>
              <a:buFont typeface="Arial" panose="020B0604020202020204" pitchFamily="34" charset="0"/>
              <a:buChar char="•"/>
              <a:tabLst/>
              <a:defRPr sz="1500" b="0">
                <a:solidFill>
                  <a:schemeClr val="tx1"/>
                </a:solidFill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de-DE" dirty="0"/>
              <a:t>Wichtige Punkte</a:t>
            </a:r>
          </a:p>
          <a:p>
            <a:pPr lvl="0"/>
            <a:r>
              <a:rPr lang="de-DE" dirty="0"/>
              <a:t>Wichtige Punkte</a:t>
            </a:r>
          </a:p>
          <a:p>
            <a:pPr lvl="0"/>
            <a:r>
              <a:rPr lang="de-DE" dirty="0"/>
              <a:t>Wichtige Punkte</a:t>
            </a:r>
          </a:p>
          <a:p>
            <a:pPr lvl="0"/>
            <a:r>
              <a:rPr lang="de-DE" dirty="0"/>
              <a:t>Wichtige Punkte</a:t>
            </a:r>
          </a:p>
        </p:txBody>
      </p:sp>
      <p:sp>
        <p:nvSpPr>
          <p:cNvPr id="10" name="Textplatzhalter 12">
            <a:extLst>
              <a:ext uri="{FF2B5EF4-FFF2-40B4-BE49-F238E27FC236}">
                <a16:creationId xmlns:a16="http://schemas.microsoft.com/office/drawing/2014/main" id="{9774F860-D3A5-5140-9F1E-B8A04CF02F8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240304" y="4149080"/>
            <a:ext cx="3855696" cy="379593"/>
          </a:xfrm>
          <a:prstGeom prst="rect">
            <a:avLst/>
          </a:prstGeom>
        </p:spPr>
        <p:txBody>
          <a:bodyPr anchor="ctr" anchorCtr="0"/>
          <a:lstStyle>
            <a:lvl1pPr marL="14288" indent="0">
              <a:buNone/>
              <a:defRPr lang="de-DE" sz="1500" b="1" dirty="0">
                <a:solidFill>
                  <a:schemeClr val="tx1"/>
                </a:solidFill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de-DE" dirty="0"/>
              <a:t>Name</a:t>
            </a:r>
          </a:p>
        </p:txBody>
      </p:sp>
      <p:sp>
        <p:nvSpPr>
          <p:cNvPr id="11" name="Textplatzhalter 12">
            <a:extLst>
              <a:ext uri="{FF2B5EF4-FFF2-40B4-BE49-F238E27FC236}">
                <a16:creationId xmlns:a16="http://schemas.microsoft.com/office/drawing/2014/main" id="{691675E7-30FA-784D-8607-A5ED4B8A9F8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240304" y="4563464"/>
            <a:ext cx="3855696" cy="379593"/>
          </a:xfrm>
          <a:prstGeom prst="rect">
            <a:avLst/>
          </a:prstGeom>
        </p:spPr>
        <p:txBody>
          <a:bodyPr anchor="ctr" anchorCtr="0"/>
          <a:lstStyle>
            <a:lvl1pPr marL="14288" indent="0">
              <a:buNone/>
              <a:defRPr lang="de-DE" sz="1500" b="0" dirty="0">
                <a:solidFill>
                  <a:schemeClr val="tx1"/>
                </a:solidFill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de-DE" dirty="0"/>
              <a:t>Funktion</a:t>
            </a:r>
          </a:p>
        </p:txBody>
      </p:sp>
      <p:sp>
        <p:nvSpPr>
          <p:cNvPr id="12" name="Textplatzhalter 12">
            <a:extLst>
              <a:ext uri="{FF2B5EF4-FFF2-40B4-BE49-F238E27FC236}">
                <a16:creationId xmlns:a16="http://schemas.microsoft.com/office/drawing/2014/main" id="{D1D9ECBD-FCCA-7F4A-8838-65F4A899335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240304" y="5088609"/>
            <a:ext cx="3855696" cy="880148"/>
          </a:xfrm>
          <a:prstGeom prst="rect">
            <a:avLst/>
          </a:prstGeom>
        </p:spPr>
        <p:txBody>
          <a:bodyPr anchor="ctr" anchorCtr="0"/>
          <a:lstStyle>
            <a:lvl1pPr marL="285750" marR="0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005C"/>
              </a:buClr>
              <a:buSzTx/>
              <a:buFont typeface="Arial" panose="020B0604020202020204" pitchFamily="34" charset="0"/>
              <a:buChar char="•"/>
              <a:tabLst/>
              <a:defRPr sz="1500" b="0">
                <a:solidFill>
                  <a:schemeClr val="tx1"/>
                </a:solidFill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de-DE" dirty="0"/>
              <a:t>Wichtige Punkte</a:t>
            </a:r>
          </a:p>
          <a:p>
            <a:pPr lvl="0"/>
            <a:r>
              <a:rPr lang="de-DE" dirty="0"/>
              <a:t>Wichtige Punkte</a:t>
            </a:r>
          </a:p>
          <a:p>
            <a:pPr lvl="0"/>
            <a:r>
              <a:rPr lang="de-DE" dirty="0"/>
              <a:t>Wichtige Punkte</a:t>
            </a:r>
          </a:p>
          <a:p>
            <a:pPr lvl="0"/>
            <a:r>
              <a:rPr lang="de-DE" dirty="0"/>
              <a:t>Wichtige Punkte</a:t>
            </a:r>
          </a:p>
        </p:txBody>
      </p:sp>
      <p:sp>
        <p:nvSpPr>
          <p:cNvPr id="13" name="Bildplatzhalter 10">
            <a:extLst>
              <a:ext uri="{FF2B5EF4-FFF2-40B4-BE49-F238E27FC236}">
                <a16:creationId xmlns:a16="http://schemas.microsoft.com/office/drawing/2014/main" id="{FFAF9AA1-5C3C-114C-A3B2-956BAE3D1BA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427834" y="1932943"/>
            <a:ext cx="1348353" cy="18196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1500"/>
            </a:lvl1pPr>
          </a:lstStyle>
          <a:p>
            <a:pPr lv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14" name="Textplatzhalter 12">
            <a:extLst>
              <a:ext uri="{FF2B5EF4-FFF2-40B4-BE49-F238E27FC236}">
                <a16:creationId xmlns:a16="http://schemas.microsoft.com/office/drawing/2014/main" id="{0868E51B-C6B6-CC46-8872-21CE972476D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096955" y="1932943"/>
            <a:ext cx="3855696" cy="379593"/>
          </a:xfrm>
          <a:prstGeom prst="rect">
            <a:avLst/>
          </a:prstGeom>
        </p:spPr>
        <p:txBody>
          <a:bodyPr anchor="ctr" anchorCtr="0"/>
          <a:lstStyle>
            <a:lvl1pPr marL="14288" indent="0">
              <a:buNone/>
              <a:defRPr lang="de-DE" sz="1500" b="1" dirty="0">
                <a:solidFill>
                  <a:schemeClr val="tx1"/>
                </a:solidFill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de-DE" dirty="0"/>
              <a:t>Name</a:t>
            </a:r>
          </a:p>
        </p:txBody>
      </p:sp>
      <p:sp>
        <p:nvSpPr>
          <p:cNvPr id="15" name="Textplatzhalter 12">
            <a:extLst>
              <a:ext uri="{FF2B5EF4-FFF2-40B4-BE49-F238E27FC236}">
                <a16:creationId xmlns:a16="http://schemas.microsoft.com/office/drawing/2014/main" id="{DF81B2AA-DD18-594A-A56E-01116A6774E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096955" y="2347327"/>
            <a:ext cx="3855696" cy="379593"/>
          </a:xfrm>
          <a:prstGeom prst="rect">
            <a:avLst/>
          </a:prstGeom>
        </p:spPr>
        <p:txBody>
          <a:bodyPr anchor="ctr" anchorCtr="0"/>
          <a:lstStyle>
            <a:lvl1pPr marL="14288" indent="0">
              <a:buNone/>
              <a:defRPr lang="de-DE" sz="1500" b="0" dirty="0">
                <a:solidFill>
                  <a:schemeClr val="tx1"/>
                </a:solidFill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de-DE" dirty="0"/>
              <a:t>Funktion</a:t>
            </a:r>
          </a:p>
        </p:txBody>
      </p:sp>
      <p:sp>
        <p:nvSpPr>
          <p:cNvPr id="16" name="Textplatzhalter 12">
            <a:extLst>
              <a:ext uri="{FF2B5EF4-FFF2-40B4-BE49-F238E27FC236}">
                <a16:creationId xmlns:a16="http://schemas.microsoft.com/office/drawing/2014/main" id="{2E5F0D36-BAA8-D142-97F4-6054FB0607E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096955" y="2872472"/>
            <a:ext cx="3855696" cy="880148"/>
          </a:xfrm>
          <a:prstGeom prst="rect">
            <a:avLst/>
          </a:prstGeom>
        </p:spPr>
        <p:txBody>
          <a:bodyPr anchor="ctr" anchorCtr="0"/>
          <a:lstStyle>
            <a:lvl1pPr marL="285750" marR="0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005C"/>
              </a:buClr>
              <a:buSzTx/>
              <a:buFont typeface="Arial" panose="020B0604020202020204" pitchFamily="34" charset="0"/>
              <a:buChar char="•"/>
              <a:tabLst/>
              <a:defRPr sz="1500" b="0">
                <a:solidFill>
                  <a:schemeClr val="tx1"/>
                </a:solidFill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de-DE" dirty="0"/>
              <a:t>Wichtige Punkte</a:t>
            </a:r>
          </a:p>
          <a:p>
            <a:pPr lvl="0"/>
            <a:r>
              <a:rPr lang="de-DE" dirty="0"/>
              <a:t>Wichtige Punkte</a:t>
            </a:r>
          </a:p>
          <a:p>
            <a:pPr lvl="0"/>
            <a:r>
              <a:rPr lang="de-DE" dirty="0"/>
              <a:t>Wichtige Punkte</a:t>
            </a:r>
          </a:p>
          <a:p>
            <a:pPr lvl="0"/>
            <a:r>
              <a:rPr lang="de-DE" dirty="0"/>
              <a:t>Wichtige Punkte</a:t>
            </a:r>
          </a:p>
        </p:txBody>
      </p:sp>
      <p:sp>
        <p:nvSpPr>
          <p:cNvPr id="17" name="Bildplatzhalter 10">
            <a:extLst>
              <a:ext uri="{FF2B5EF4-FFF2-40B4-BE49-F238E27FC236}">
                <a16:creationId xmlns:a16="http://schemas.microsoft.com/office/drawing/2014/main" id="{3F0D31BA-16AB-1E40-850D-BB60328DCAC7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6427834" y="4149080"/>
            <a:ext cx="1348353" cy="18196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1500"/>
            </a:lvl1pPr>
          </a:lstStyle>
          <a:p>
            <a:pPr lv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18" name="Textplatzhalter 12">
            <a:extLst>
              <a:ext uri="{FF2B5EF4-FFF2-40B4-BE49-F238E27FC236}">
                <a16:creationId xmlns:a16="http://schemas.microsoft.com/office/drawing/2014/main" id="{B8891698-A456-AE40-9809-7B5E81FBF9E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096955" y="4149080"/>
            <a:ext cx="3855696" cy="379593"/>
          </a:xfrm>
          <a:prstGeom prst="rect">
            <a:avLst/>
          </a:prstGeom>
        </p:spPr>
        <p:txBody>
          <a:bodyPr anchor="ctr" anchorCtr="0"/>
          <a:lstStyle>
            <a:lvl1pPr marL="14288" indent="0">
              <a:buNone/>
              <a:defRPr lang="de-DE" sz="1500" b="1" dirty="0">
                <a:solidFill>
                  <a:schemeClr val="tx1"/>
                </a:solidFill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de-DE" dirty="0"/>
              <a:t>Name</a:t>
            </a:r>
          </a:p>
        </p:txBody>
      </p:sp>
      <p:sp>
        <p:nvSpPr>
          <p:cNvPr id="19" name="Textplatzhalter 12">
            <a:extLst>
              <a:ext uri="{FF2B5EF4-FFF2-40B4-BE49-F238E27FC236}">
                <a16:creationId xmlns:a16="http://schemas.microsoft.com/office/drawing/2014/main" id="{0918858E-1DFD-9E48-8214-E05BDDCC742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096955" y="4563464"/>
            <a:ext cx="3855696" cy="379593"/>
          </a:xfrm>
          <a:prstGeom prst="rect">
            <a:avLst/>
          </a:prstGeom>
        </p:spPr>
        <p:txBody>
          <a:bodyPr anchor="ctr" anchorCtr="0"/>
          <a:lstStyle>
            <a:lvl1pPr marL="14288" indent="0">
              <a:buNone/>
              <a:defRPr lang="de-DE" sz="1500" b="0" dirty="0">
                <a:solidFill>
                  <a:schemeClr val="tx1"/>
                </a:solidFill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de-DE" dirty="0"/>
              <a:t>Funktion</a:t>
            </a:r>
          </a:p>
        </p:txBody>
      </p:sp>
      <p:sp>
        <p:nvSpPr>
          <p:cNvPr id="20" name="Textplatzhalter 12">
            <a:extLst>
              <a:ext uri="{FF2B5EF4-FFF2-40B4-BE49-F238E27FC236}">
                <a16:creationId xmlns:a16="http://schemas.microsoft.com/office/drawing/2014/main" id="{10F025A1-F525-D747-986D-A1940858EB6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096955" y="5088609"/>
            <a:ext cx="3855696" cy="880148"/>
          </a:xfrm>
          <a:prstGeom prst="rect">
            <a:avLst/>
          </a:prstGeom>
        </p:spPr>
        <p:txBody>
          <a:bodyPr anchor="ctr" anchorCtr="0"/>
          <a:lstStyle>
            <a:lvl1pPr marL="285750" marR="0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005C"/>
              </a:buClr>
              <a:buSzTx/>
              <a:buFont typeface="Arial" panose="020B0604020202020204" pitchFamily="34" charset="0"/>
              <a:buChar char="•"/>
              <a:tabLst/>
              <a:defRPr sz="1500" b="0">
                <a:solidFill>
                  <a:schemeClr val="tx1"/>
                </a:solidFill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de-DE" dirty="0"/>
              <a:t>Wichtige Punkte</a:t>
            </a:r>
          </a:p>
          <a:p>
            <a:pPr lvl="0"/>
            <a:r>
              <a:rPr lang="de-DE" dirty="0"/>
              <a:t>Wichtige Punkte</a:t>
            </a:r>
          </a:p>
          <a:p>
            <a:pPr lvl="0"/>
            <a:r>
              <a:rPr lang="de-DE" dirty="0"/>
              <a:t>Wichtige Punkte</a:t>
            </a:r>
          </a:p>
          <a:p>
            <a:pPr lvl="0"/>
            <a:r>
              <a:rPr lang="de-DE" dirty="0"/>
              <a:t>Wichtige Punkte</a:t>
            </a:r>
          </a:p>
        </p:txBody>
      </p:sp>
      <p:sp>
        <p:nvSpPr>
          <p:cNvPr id="21" name="Slide Number Placeholder 3">
            <a:extLst>
              <a:ext uri="{FF2B5EF4-FFF2-40B4-BE49-F238E27FC236}">
                <a16:creationId xmlns:a16="http://schemas.microsoft.com/office/drawing/2014/main" id="{77ACBFBE-2E18-BC43-9DBA-5A3F87603C8F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A0C22F-759A-3E41-A0F2-5E28741A8E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2" name="Fußzeilenplatzhalter 3">
            <a:extLst>
              <a:ext uri="{FF2B5EF4-FFF2-40B4-BE49-F238E27FC236}">
                <a16:creationId xmlns:a16="http://schemas.microsoft.com/office/drawing/2014/main" id="{84BD84C7-10E2-BB40-81E6-88E8D81DE52E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Stadt im Wandel – Von der Vision zur Realität</a:t>
            </a:r>
          </a:p>
        </p:txBody>
      </p:sp>
      <p:sp>
        <p:nvSpPr>
          <p:cNvPr id="25" name="Titel 1">
            <a:extLst>
              <a:ext uri="{FF2B5EF4-FFF2-40B4-BE49-F238E27FC236}">
                <a16:creationId xmlns:a16="http://schemas.microsoft.com/office/drawing/2014/main" id="{985FDE14-56AC-F048-8879-086996A4C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34939"/>
            <a:ext cx="9127136" cy="766762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26" name="Textplatzhalter 7">
            <a:extLst>
              <a:ext uri="{FF2B5EF4-FFF2-40B4-BE49-F238E27FC236}">
                <a16:creationId xmlns:a16="http://schemas.microsoft.com/office/drawing/2014/main" id="{1CEB89ED-9CFC-E04E-BC9B-AD480E70AAC0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554036" y="1292589"/>
            <a:ext cx="11415713" cy="365125"/>
          </a:xfrm>
        </p:spPr>
        <p:txBody>
          <a:bodyPr>
            <a:noAutofit/>
          </a:bodyPr>
          <a:lstStyle>
            <a:lvl1pPr marL="14288" indent="0">
              <a:buNone/>
              <a:defRPr sz="1500" b="1">
                <a:solidFill>
                  <a:srgbClr val="A6005C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8922793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 mi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C92644B-E0F7-5E49-A620-6B266AB0F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Stadt im Wandel – Von der Vision zur Realität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9A68BBF-71EC-7246-980B-91E771EF1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35040-22C3-664F-9283-255FA9903375}" type="slidenum">
              <a:rPr lang="de-DE" smtClean="0"/>
              <a:t>‹#›</a:t>
            </a:fld>
            <a:endParaRPr 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8367669B-1318-5C45-BC70-C23561FB7927}"/>
              </a:ext>
            </a:extLst>
          </p:cNvPr>
          <p:cNvSpPr/>
          <p:nvPr userDrawn="1"/>
        </p:nvSpPr>
        <p:spPr>
          <a:xfrm>
            <a:off x="0" y="2262188"/>
            <a:ext cx="12192000" cy="3268662"/>
          </a:xfrm>
          <a:prstGeom prst="rect">
            <a:avLst/>
          </a:prstGeom>
          <a:solidFill>
            <a:srgbClr val="D2E6F5">
              <a:alpha val="5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2" name="Bildplatzhalter 10">
            <a:extLst>
              <a:ext uri="{FF2B5EF4-FFF2-40B4-BE49-F238E27FC236}">
                <a16:creationId xmlns:a16="http://schemas.microsoft.com/office/drawing/2014/main" id="{EB8559A8-902F-B94F-889F-D5F6E98327A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6763" y="1844824"/>
            <a:ext cx="2449512" cy="31686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lvl="0"/>
            <a:r>
              <a:rPr lang="de-DE" noProof="0"/>
              <a:t>Bild durch Klicken auf Symbol hinzufügen</a:t>
            </a:r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CC04909A-9A5B-8A44-9814-1381CAE75CD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38600" y="3872086"/>
            <a:ext cx="3855696" cy="379593"/>
          </a:xfrm>
          <a:prstGeom prst="rect">
            <a:avLst/>
          </a:prstGeom>
        </p:spPr>
        <p:txBody>
          <a:bodyPr anchor="ctr" anchorCtr="0"/>
          <a:lstStyle>
            <a:lvl1pPr marL="14288" indent="0">
              <a:buNone/>
              <a:defRPr sz="1500">
                <a:solidFill>
                  <a:schemeClr val="tx1"/>
                </a:solidFill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4" name="Textplatzhalter 12">
            <a:extLst>
              <a:ext uri="{FF2B5EF4-FFF2-40B4-BE49-F238E27FC236}">
                <a16:creationId xmlns:a16="http://schemas.microsoft.com/office/drawing/2014/main" id="{E09B05CB-8021-7643-ABD3-3BE21FF01DD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038600" y="4669688"/>
            <a:ext cx="3858370" cy="379593"/>
          </a:xfrm>
          <a:prstGeom prst="rect">
            <a:avLst/>
          </a:prstGeom>
        </p:spPr>
        <p:txBody>
          <a:bodyPr anchor="ctr" anchorCtr="0"/>
          <a:lstStyle>
            <a:lvl1pPr marL="14288" indent="0">
              <a:buNone/>
              <a:defRPr sz="1500">
                <a:solidFill>
                  <a:schemeClr val="tx1"/>
                </a:solidFill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5" name="Textplatzhalter 12">
            <a:extLst>
              <a:ext uri="{FF2B5EF4-FFF2-40B4-BE49-F238E27FC236}">
                <a16:creationId xmlns:a16="http://schemas.microsoft.com/office/drawing/2014/main" id="{FAA870BF-EEEE-214E-8ABA-A86D2DD72C8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038600" y="2563240"/>
            <a:ext cx="3855696" cy="379593"/>
          </a:xfrm>
          <a:prstGeom prst="rect">
            <a:avLst/>
          </a:prstGeom>
        </p:spPr>
        <p:txBody>
          <a:bodyPr anchor="ctr" anchorCtr="0"/>
          <a:lstStyle>
            <a:lvl1pPr marL="14288" indent="0">
              <a:buNone/>
              <a:defRPr sz="1800" b="1">
                <a:solidFill>
                  <a:schemeClr val="tx1"/>
                </a:solidFill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6" name="Textplatzhalter 12">
            <a:extLst>
              <a:ext uri="{FF2B5EF4-FFF2-40B4-BE49-F238E27FC236}">
                <a16:creationId xmlns:a16="http://schemas.microsoft.com/office/drawing/2014/main" id="{A71D767D-96CE-F347-A18E-6587227E94E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038600" y="2977624"/>
            <a:ext cx="3855696" cy="379593"/>
          </a:xfrm>
          <a:prstGeom prst="rect">
            <a:avLst/>
          </a:prstGeom>
        </p:spPr>
        <p:txBody>
          <a:bodyPr anchor="ctr" anchorCtr="0"/>
          <a:lstStyle>
            <a:lvl1pPr marL="14288" indent="0">
              <a:buNone/>
              <a:defRPr sz="1800" b="0">
                <a:solidFill>
                  <a:schemeClr val="tx1"/>
                </a:solidFill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7" name="Titel 1">
            <a:extLst>
              <a:ext uri="{FF2B5EF4-FFF2-40B4-BE49-F238E27FC236}">
                <a16:creationId xmlns:a16="http://schemas.microsoft.com/office/drawing/2014/main" id="{944A1B32-85C8-DF45-A645-260FABAE3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34939"/>
            <a:ext cx="9157116" cy="766762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20" name="Textplatzhalter 7">
            <a:extLst>
              <a:ext uri="{FF2B5EF4-FFF2-40B4-BE49-F238E27FC236}">
                <a16:creationId xmlns:a16="http://schemas.microsoft.com/office/drawing/2014/main" id="{213F4C66-33A8-4B48-9261-07EEA56E3D7F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554036" y="1292589"/>
            <a:ext cx="11415713" cy="365125"/>
          </a:xfrm>
        </p:spPr>
        <p:txBody>
          <a:bodyPr>
            <a:noAutofit/>
          </a:bodyPr>
          <a:lstStyle>
            <a:lvl1pPr marL="14288" indent="0">
              <a:buNone/>
              <a:defRPr sz="1500" b="1">
                <a:solidFill>
                  <a:srgbClr val="A6005C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0480341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46">
            <a:extLst>
              <a:ext uri="{FF2B5EF4-FFF2-40B4-BE49-F238E27FC236}">
                <a16:creationId xmlns:a16="http://schemas.microsoft.com/office/drawing/2014/main" id="{E94885A1-9A45-F543-8DB1-C9C68DB7F9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863" y="4113815"/>
            <a:ext cx="11436350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en" altLang="de-DE" sz="3000" dirty="0">
                <a:solidFill>
                  <a:schemeClr val="accent2"/>
                </a:solidFill>
              </a:rPr>
              <a:t>VENTURE THE IMPOSSIBLE</a:t>
            </a:r>
            <a:br>
              <a:rPr lang="en" altLang="de-DE" sz="3000" dirty="0">
                <a:solidFill>
                  <a:schemeClr val="accent2"/>
                </a:solidFill>
              </a:rPr>
            </a:br>
            <a:r>
              <a:rPr lang="en" altLang="de-DE" sz="3000" dirty="0">
                <a:solidFill>
                  <a:schemeClr val="accent2"/>
                </a:solidFill>
              </a:rPr>
              <a:t>TO ATTAIN THE BEST...</a:t>
            </a: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en" altLang="de-DE" sz="1200" dirty="0">
                <a:solidFill>
                  <a:schemeClr val="accent2"/>
                </a:solidFill>
              </a:rPr>
              <a:t>PROF. CLAUDE DORNIER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E5A1433-E5AA-704B-ACB0-9ADF2B94E4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633" y="2112396"/>
            <a:ext cx="7204733" cy="1244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47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50F759-C4D1-9E41-A193-ACD54BE5E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6593A2-2D0A-5E4B-91CF-E960FD56679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496600" y="6399212"/>
            <a:ext cx="4731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5F75ED-0292-FB42-8F12-1AD3959E75B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ußzeilenplatzhalter 3">
            <a:extLst>
              <a:ext uri="{FF2B5EF4-FFF2-40B4-BE49-F238E27FC236}">
                <a16:creationId xmlns:a16="http://schemas.microsoft.com/office/drawing/2014/main" id="{63CDD166-2BDE-BD47-AA5F-C30AF3F24AE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Textplatzhalter 3">
            <a:extLst>
              <a:ext uri="{FF2B5EF4-FFF2-40B4-BE49-F238E27FC236}">
                <a16:creationId xmlns:a16="http://schemas.microsoft.com/office/drawing/2014/main" id="{E066F0EB-60E4-A34B-AD6C-7AB535F2BD5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71498" y="1300163"/>
            <a:ext cx="11398252" cy="4793133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buSzPct val="100000"/>
              <a:buFont typeface="+mj-lt"/>
              <a:buAutoNum type="arabicPeriod"/>
              <a:defRPr sz="1500"/>
            </a:lvl1pPr>
            <a:lvl2pPr marL="357187" indent="0">
              <a:buClr>
                <a:schemeClr val="accent2"/>
              </a:buClr>
              <a:buFont typeface="+mj-lt"/>
              <a:buNone/>
              <a:defRPr sz="1500"/>
            </a:lvl2pPr>
            <a:lvl3pPr marL="1058862" indent="-342900">
              <a:buFont typeface="+mj-lt"/>
              <a:buAutoNum type="arabicPeriod"/>
              <a:defRPr sz="1400"/>
            </a:lvl3pPr>
            <a:lvl4pPr marL="1284287" indent="-342900">
              <a:buFont typeface="+mj-lt"/>
              <a:buAutoNum type="arabicPeriod"/>
              <a:defRPr sz="1300"/>
            </a:lvl4pPr>
            <a:lvl5pPr marL="1384300" indent="-228600">
              <a:buFont typeface="+mj-lt"/>
              <a:buAutoNum type="arabicPeriod"/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1956961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mi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50F759-C4D1-9E41-A193-ACD54BE5E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6593A2-2D0A-5E4B-91CF-E960FD56679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496600" y="6399212"/>
            <a:ext cx="4731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5F75ED-0292-FB42-8F12-1AD3959E75B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ußzeilenplatzhalter 3">
            <a:extLst>
              <a:ext uri="{FF2B5EF4-FFF2-40B4-BE49-F238E27FC236}">
                <a16:creationId xmlns:a16="http://schemas.microsoft.com/office/drawing/2014/main" id="{63CDD166-2BDE-BD47-AA5F-C30AF3F24AE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Textplatzhalter 3">
            <a:extLst>
              <a:ext uri="{FF2B5EF4-FFF2-40B4-BE49-F238E27FC236}">
                <a16:creationId xmlns:a16="http://schemas.microsoft.com/office/drawing/2014/main" id="{E066F0EB-60E4-A34B-AD6C-7AB535F2BD5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71498" y="1783830"/>
            <a:ext cx="11398252" cy="4309466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buSzPct val="100000"/>
              <a:buFont typeface="+mj-lt"/>
              <a:buAutoNum type="arabicPeriod"/>
              <a:defRPr sz="1500"/>
            </a:lvl1pPr>
            <a:lvl2pPr marL="357187" indent="0">
              <a:buClr>
                <a:schemeClr val="accent2"/>
              </a:buClr>
              <a:buFont typeface="+mj-lt"/>
              <a:buNone/>
              <a:defRPr sz="1500"/>
            </a:lvl2pPr>
            <a:lvl3pPr marL="1058862" indent="-342900">
              <a:buFont typeface="+mj-lt"/>
              <a:buAutoNum type="arabicPeriod"/>
              <a:defRPr sz="1400"/>
            </a:lvl3pPr>
            <a:lvl4pPr marL="1284287" indent="-342900">
              <a:buFont typeface="+mj-lt"/>
              <a:buAutoNum type="arabicPeriod"/>
              <a:defRPr sz="1300"/>
            </a:lvl4pPr>
            <a:lvl5pPr marL="1384300" indent="-228600">
              <a:buFont typeface="+mj-lt"/>
              <a:buAutoNum type="arabicPeriod"/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7" name="Textplatzhalter 7">
            <a:extLst>
              <a:ext uri="{FF2B5EF4-FFF2-40B4-BE49-F238E27FC236}">
                <a16:creationId xmlns:a16="http://schemas.microsoft.com/office/drawing/2014/main" id="{ADACFBE5-0551-714A-8F58-95C77F67BFE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54036" y="1292589"/>
            <a:ext cx="11415713" cy="365125"/>
          </a:xfrm>
        </p:spPr>
        <p:txBody>
          <a:bodyPr>
            <a:noAutofit/>
          </a:bodyPr>
          <a:lstStyle>
            <a:lvl1pPr marL="14288" indent="0">
              <a:buNone/>
              <a:defRPr sz="1500" b="1">
                <a:solidFill>
                  <a:srgbClr val="A6005C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519016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5">
            <a:extLst>
              <a:ext uri="{FF2B5EF4-FFF2-40B4-BE49-F238E27FC236}">
                <a16:creationId xmlns:a16="http://schemas.microsoft.com/office/drawing/2014/main" id="{241EBE07-96C1-524F-8DF4-FE36C791F2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97"/>
          <a:stretch>
            <a:fillRect/>
          </a:stretch>
        </p:blipFill>
        <p:spPr bwMode="auto">
          <a:xfrm>
            <a:off x="7248525" y="1139825"/>
            <a:ext cx="4943475" cy="510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rafik 45">
            <a:extLst>
              <a:ext uri="{FF2B5EF4-FFF2-40B4-BE49-F238E27FC236}">
                <a16:creationId xmlns:a16="http://schemas.microsoft.com/office/drawing/2014/main" id="{A41F663F-3A2A-A649-8816-B9BCE348BD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7588" y="4773613"/>
            <a:ext cx="531812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Bildplatzhalter 8">
            <a:extLst>
              <a:ext uri="{FF2B5EF4-FFF2-40B4-BE49-F238E27FC236}">
                <a16:creationId xmlns:a16="http://schemas.microsoft.com/office/drawing/2014/main" id="{374AD2E1-C4CA-EA46-A16A-8F8287C1ACA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477760" y="1412240"/>
            <a:ext cx="4714240" cy="305815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noProof="0"/>
              <a:t>Bild durch Klicken auf Symbol hinzufügen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973F980-C5A7-BF46-B6FE-B79DB568C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7" name="Foliennummernplatzhalter 2">
            <a:extLst>
              <a:ext uri="{FF2B5EF4-FFF2-40B4-BE49-F238E27FC236}">
                <a16:creationId xmlns:a16="http://schemas.microsoft.com/office/drawing/2014/main" id="{A8E2B2D0-6907-584F-A07C-AD0220AFB57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472863" y="6478588"/>
            <a:ext cx="496887" cy="2063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D11DB9-5E2D-EE4D-93F0-4AABA3D8F97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Fußzeilenplatzhalter 3">
            <a:extLst>
              <a:ext uri="{FF2B5EF4-FFF2-40B4-BE49-F238E27FC236}">
                <a16:creationId xmlns:a16="http://schemas.microsoft.com/office/drawing/2014/main" id="{CDE1D57C-5314-0740-BA9D-B9DFCE0E10A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10" name="Textplatzhalter 3">
            <a:extLst>
              <a:ext uri="{FF2B5EF4-FFF2-40B4-BE49-F238E27FC236}">
                <a16:creationId xmlns:a16="http://schemas.microsoft.com/office/drawing/2014/main" id="{692D6010-AFC2-D248-B179-7371ECD1B52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71182" y="1285875"/>
            <a:ext cx="6388913" cy="4807421"/>
          </a:xfrm>
        </p:spPr>
        <p:txBody>
          <a:bodyPr>
            <a:normAutofit/>
          </a:bodyPr>
          <a:lstStyle>
            <a:lvl1pPr>
              <a:buFont typeface="+mj-lt"/>
              <a:buAutoNum type="arabicPeriod"/>
              <a:defRPr sz="1500"/>
            </a:lvl1pPr>
            <a:lvl2pPr marL="700087" indent="-342900">
              <a:buFont typeface="+mj-lt"/>
              <a:buAutoNum type="arabicPeriod"/>
              <a:defRPr sz="1500"/>
            </a:lvl2pPr>
            <a:lvl3pPr marL="1058862" indent="-342900">
              <a:buFont typeface="+mj-lt"/>
              <a:buAutoNum type="arabicPeriod"/>
              <a:defRPr sz="1500"/>
            </a:lvl3pPr>
            <a:lvl4pPr marL="1284287" indent="-342900">
              <a:buFont typeface="+mj-lt"/>
              <a:buAutoNum type="arabicPeriod"/>
              <a:defRPr sz="1500"/>
            </a:lvl4pPr>
            <a:lvl5pPr marL="1498600" indent="-342900">
              <a:buFont typeface="+mj-lt"/>
              <a:buAutoNum type="arabicPeriod"/>
              <a:defRPr sz="15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926303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51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mit Bild u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5">
            <a:extLst>
              <a:ext uri="{FF2B5EF4-FFF2-40B4-BE49-F238E27FC236}">
                <a16:creationId xmlns:a16="http://schemas.microsoft.com/office/drawing/2014/main" id="{241EBE07-96C1-524F-8DF4-FE36C791F2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97"/>
          <a:stretch>
            <a:fillRect/>
          </a:stretch>
        </p:blipFill>
        <p:spPr bwMode="auto">
          <a:xfrm>
            <a:off x="7248525" y="1139825"/>
            <a:ext cx="4943475" cy="510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rafik 45">
            <a:extLst>
              <a:ext uri="{FF2B5EF4-FFF2-40B4-BE49-F238E27FC236}">
                <a16:creationId xmlns:a16="http://schemas.microsoft.com/office/drawing/2014/main" id="{A41F663F-3A2A-A649-8816-B9BCE348BD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7588" y="4773613"/>
            <a:ext cx="531812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Bildplatzhalter 8">
            <a:extLst>
              <a:ext uri="{FF2B5EF4-FFF2-40B4-BE49-F238E27FC236}">
                <a16:creationId xmlns:a16="http://schemas.microsoft.com/office/drawing/2014/main" id="{374AD2E1-C4CA-EA46-A16A-8F8287C1ACA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477760" y="1412240"/>
            <a:ext cx="4714240" cy="305815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noProof="0"/>
              <a:t>Bild durch Klicken auf Symbol hinzufügen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973F980-C5A7-BF46-B6FE-B79DB568C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7" name="Foliennummernplatzhalter 2">
            <a:extLst>
              <a:ext uri="{FF2B5EF4-FFF2-40B4-BE49-F238E27FC236}">
                <a16:creationId xmlns:a16="http://schemas.microsoft.com/office/drawing/2014/main" id="{A8E2B2D0-6907-584F-A07C-AD0220AFB57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472863" y="6478588"/>
            <a:ext cx="496887" cy="2063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D11DB9-5E2D-EE4D-93F0-4AABA3D8F97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Fußzeilenplatzhalter 3">
            <a:extLst>
              <a:ext uri="{FF2B5EF4-FFF2-40B4-BE49-F238E27FC236}">
                <a16:creationId xmlns:a16="http://schemas.microsoft.com/office/drawing/2014/main" id="{CDE1D57C-5314-0740-BA9D-B9DFCE0E10A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10" name="Textplatzhalter 3">
            <a:extLst>
              <a:ext uri="{FF2B5EF4-FFF2-40B4-BE49-F238E27FC236}">
                <a16:creationId xmlns:a16="http://schemas.microsoft.com/office/drawing/2014/main" id="{692D6010-AFC2-D248-B179-7371ECD1B52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71182" y="1816463"/>
            <a:ext cx="6388913" cy="4276833"/>
          </a:xfrm>
        </p:spPr>
        <p:txBody>
          <a:bodyPr>
            <a:normAutofit/>
          </a:bodyPr>
          <a:lstStyle>
            <a:lvl1pPr>
              <a:buFont typeface="+mj-lt"/>
              <a:buAutoNum type="arabicPeriod"/>
              <a:defRPr sz="1500"/>
            </a:lvl1pPr>
            <a:lvl2pPr marL="700087" indent="-342900">
              <a:buFont typeface="+mj-lt"/>
              <a:buAutoNum type="arabicPeriod"/>
              <a:defRPr sz="1500"/>
            </a:lvl2pPr>
            <a:lvl3pPr marL="1058862" indent="-342900">
              <a:buFont typeface="+mj-lt"/>
              <a:buAutoNum type="arabicPeriod"/>
              <a:defRPr sz="1500"/>
            </a:lvl3pPr>
            <a:lvl4pPr marL="1284287" indent="-342900">
              <a:buFont typeface="+mj-lt"/>
              <a:buAutoNum type="arabicPeriod"/>
              <a:defRPr sz="1500"/>
            </a:lvl4pPr>
            <a:lvl5pPr marL="1498600" indent="-342900">
              <a:buFont typeface="+mj-lt"/>
              <a:buAutoNum type="arabicPeriod"/>
              <a:defRPr sz="15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1" name="Textplatzhalter 7">
            <a:extLst>
              <a:ext uri="{FF2B5EF4-FFF2-40B4-BE49-F238E27FC236}">
                <a16:creationId xmlns:a16="http://schemas.microsoft.com/office/drawing/2014/main" id="{2AECAACA-CF79-A740-A510-927C2A4D534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54036" y="1268413"/>
            <a:ext cx="6406059" cy="389301"/>
          </a:xfrm>
        </p:spPr>
        <p:txBody>
          <a:bodyPr>
            <a:noAutofit/>
          </a:bodyPr>
          <a:lstStyle>
            <a:lvl1pPr marL="14288" indent="0">
              <a:buNone/>
              <a:defRPr sz="1500" b="1">
                <a:solidFill>
                  <a:srgbClr val="A6005C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955669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5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, Tabelle, Bild, Film etc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21029B-B587-A045-A47C-39E0EAEF3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3A0A6E2-9AD2-4448-AEF5-1DCE5AF144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600"/>
              </a:spcAft>
              <a:defRPr sz="1500"/>
            </a:lvl1pPr>
            <a:lvl2pPr>
              <a:lnSpc>
                <a:spcPct val="100000"/>
              </a:lnSpc>
              <a:spcAft>
                <a:spcPts val="600"/>
              </a:spcAft>
              <a:defRPr sz="1500"/>
            </a:lvl2pPr>
            <a:lvl3pPr>
              <a:lnSpc>
                <a:spcPct val="100000"/>
              </a:lnSpc>
              <a:spcAft>
                <a:spcPts val="600"/>
              </a:spcAft>
              <a:defRPr sz="1500"/>
            </a:lvl3pPr>
            <a:lvl4pPr>
              <a:lnSpc>
                <a:spcPct val="100000"/>
              </a:lnSpc>
              <a:spcAft>
                <a:spcPts val="600"/>
              </a:spcAft>
              <a:defRPr sz="1500"/>
            </a:lvl4pPr>
            <a:lvl5pPr>
              <a:lnSpc>
                <a:spcPct val="100000"/>
              </a:lnSpc>
              <a:spcAft>
                <a:spcPts val="600"/>
              </a:spcAft>
              <a:defRPr sz="15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07F1094-52BC-274E-AE0B-CBA247816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ABD477C-2AB7-B345-AB3B-FC64D6866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35040-22C3-664F-9283-255FA990337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2360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Tabelle, Bild, Film etc. mi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21029B-B587-A045-A47C-39E0EAEF3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34938"/>
            <a:ext cx="9127136" cy="734491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3A0A6E2-9AD2-4448-AEF5-1DCE5AF144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00" y="1723869"/>
            <a:ext cx="11398250" cy="437054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sz="1500"/>
            </a:lvl1pPr>
            <a:lvl2pPr>
              <a:lnSpc>
                <a:spcPct val="100000"/>
              </a:lnSpc>
              <a:spcAft>
                <a:spcPts val="600"/>
              </a:spcAft>
              <a:defRPr sz="1500"/>
            </a:lvl2pPr>
            <a:lvl3pPr>
              <a:lnSpc>
                <a:spcPct val="100000"/>
              </a:lnSpc>
              <a:spcAft>
                <a:spcPts val="600"/>
              </a:spcAft>
              <a:defRPr sz="1500"/>
            </a:lvl3pPr>
            <a:lvl4pPr>
              <a:lnSpc>
                <a:spcPct val="100000"/>
              </a:lnSpc>
              <a:spcAft>
                <a:spcPts val="600"/>
              </a:spcAft>
              <a:defRPr sz="1500"/>
            </a:lvl4pPr>
            <a:lvl5pPr>
              <a:lnSpc>
                <a:spcPct val="100000"/>
              </a:lnSpc>
              <a:spcAft>
                <a:spcPts val="600"/>
              </a:spcAft>
              <a:defRPr sz="15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07F1094-52BC-274E-AE0B-CBA247816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ABD477C-2AB7-B345-AB3B-FC64D6866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35040-22C3-664F-9283-255FA9903375}" type="slidenum">
              <a:rPr lang="de-DE" smtClean="0"/>
              <a:t>‹#›</a:t>
            </a:fld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48837544-D188-C74D-A6EC-0CB3439D5BA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4036" y="1292589"/>
            <a:ext cx="11415713" cy="365125"/>
          </a:xfrm>
        </p:spPr>
        <p:txBody>
          <a:bodyPr>
            <a:noAutofit/>
          </a:bodyPr>
          <a:lstStyle>
            <a:lvl1pPr marL="14288" indent="0">
              <a:buNone/>
              <a:defRPr sz="1500" b="1">
                <a:solidFill>
                  <a:srgbClr val="A6005C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334912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Bildplatzhalter 16">
            <a:extLst>
              <a:ext uri="{FF2B5EF4-FFF2-40B4-BE49-F238E27FC236}">
                <a16:creationId xmlns:a16="http://schemas.microsoft.com/office/drawing/2014/main" id="{767A8704-5586-B743-9B41-DAE445CC4CD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743700" y="1268413"/>
            <a:ext cx="5448300" cy="48248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noProof="0"/>
              <a:t>Bild durch Klicken auf Symbol hinzufügen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F8D1A7F-1938-F146-95C1-C8EE614CE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C68E2749-4752-5648-AD43-23DFA55E5CD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059B44-3A54-CA44-AD94-208E53D72F8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ußzeilenplatzhalter 3">
            <a:extLst>
              <a:ext uri="{FF2B5EF4-FFF2-40B4-BE49-F238E27FC236}">
                <a16:creationId xmlns:a16="http://schemas.microsoft.com/office/drawing/2014/main" id="{D367EF20-B119-224F-BCC7-9189ABB38F7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06E36A52-8EF1-7845-9250-28779C47526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71499" y="1268413"/>
            <a:ext cx="5884541" cy="482488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sz="1500"/>
            </a:lvl1pPr>
            <a:lvl2pPr>
              <a:lnSpc>
                <a:spcPct val="100000"/>
              </a:lnSpc>
              <a:spcAft>
                <a:spcPts val="600"/>
              </a:spcAft>
              <a:buSzPct val="100000"/>
              <a:defRPr sz="1500"/>
            </a:lvl2pPr>
            <a:lvl3pPr>
              <a:lnSpc>
                <a:spcPct val="100000"/>
              </a:lnSpc>
              <a:spcAft>
                <a:spcPts val="600"/>
              </a:spcAft>
              <a:defRPr sz="1500"/>
            </a:lvl3pPr>
            <a:lvl4pPr>
              <a:lnSpc>
                <a:spcPct val="100000"/>
              </a:lnSpc>
              <a:spcAft>
                <a:spcPts val="600"/>
              </a:spcAft>
              <a:defRPr sz="1500"/>
            </a:lvl4pPr>
            <a:lvl5pPr>
              <a:lnSpc>
                <a:spcPct val="100000"/>
              </a:lnSpc>
              <a:spcAft>
                <a:spcPts val="600"/>
              </a:spcAft>
              <a:defRPr sz="15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35057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Bild mi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Bildplatzhalter 16">
            <a:extLst>
              <a:ext uri="{FF2B5EF4-FFF2-40B4-BE49-F238E27FC236}">
                <a16:creationId xmlns:a16="http://schemas.microsoft.com/office/drawing/2014/main" id="{767A8704-5586-B743-9B41-DAE445CC4CD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743700" y="1783830"/>
            <a:ext cx="5448300" cy="43094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noProof="0"/>
              <a:t>Bild durch Klicken auf Symbol hinzufügen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C68E2749-4752-5648-AD43-23DFA55E5CD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059B44-3A54-CA44-AD94-208E53D72F8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ußzeilenplatzhalter 3">
            <a:extLst>
              <a:ext uri="{FF2B5EF4-FFF2-40B4-BE49-F238E27FC236}">
                <a16:creationId xmlns:a16="http://schemas.microsoft.com/office/drawing/2014/main" id="{D367EF20-B119-224F-BCC7-9189ABB38F7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06E36A52-8EF1-7845-9250-28779C47526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71499" y="1783830"/>
            <a:ext cx="5884541" cy="430946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sz="1500"/>
            </a:lvl1pPr>
            <a:lvl2pPr>
              <a:lnSpc>
                <a:spcPct val="100000"/>
              </a:lnSpc>
              <a:spcAft>
                <a:spcPts val="600"/>
              </a:spcAft>
              <a:buSzPct val="100000"/>
              <a:defRPr sz="1500"/>
            </a:lvl2pPr>
            <a:lvl3pPr>
              <a:lnSpc>
                <a:spcPct val="100000"/>
              </a:lnSpc>
              <a:spcAft>
                <a:spcPts val="600"/>
              </a:spcAft>
              <a:defRPr sz="1500"/>
            </a:lvl3pPr>
            <a:lvl4pPr>
              <a:lnSpc>
                <a:spcPct val="100000"/>
              </a:lnSpc>
              <a:spcAft>
                <a:spcPts val="600"/>
              </a:spcAft>
              <a:defRPr sz="1500"/>
            </a:lvl4pPr>
            <a:lvl5pPr>
              <a:lnSpc>
                <a:spcPct val="100000"/>
              </a:lnSpc>
              <a:spcAft>
                <a:spcPts val="600"/>
              </a:spcAft>
              <a:defRPr sz="15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F90E5808-E925-F14D-BA04-2226E2DCE18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54036" y="1292589"/>
            <a:ext cx="11415713" cy="365125"/>
          </a:xfrm>
        </p:spPr>
        <p:txBody>
          <a:bodyPr>
            <a:noAutofit/>
          </a:bodyPr>
          <a:lstStyle>
            <a:lvl1pPr marL="14288" indent="0">
              <a:buNone/>
              <a:defRPr sz="1500" b="1">
                <a:solidFill>
                  <a:srgbClr val="A6005C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919D9FBB-9931-3147-8CDB-B9EE8DBD4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499" y="134939"/>
            <a:ext cx="9172107" cy="766762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052493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21" Type="http://schemas.openxmlformats.org/officeDocument/2006/relationships/vmlDrawing" Target="../drawings/vmlDrawing1.v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29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oleObject" Target="../embeddings/oleObject1.bin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3.xml"/><Relationship Id="rId28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2.xml"/><Relationship Id="rId27" Type="http://schemas.openxmlformats.org/officeDocument/2006/relationships/image" Target="../media/image3.png"/><Relationship Id="rId30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 userDrawn="1">
            <p:custDataLst>
              <p:tags r:id="rId22"/>
            </p:custDataLst>
            <p:extLst>
              <p:ext uri="{D42A27DB-BD31-4B8C-83A1-F6EECF244321}">
                <p14:modId xmlns:p14="http://schemas.microsoft.com/office/powerpoint/2010/main" val="299886729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328" name="think-cell Folie" r:id="rId24" imgW="499" imgH="499" progId="TCLayout.ActiveDocument.1">
                  <p:embed/>
                </p:oleObj>
              </mc:Choice>
              <mc:Fallback>
                <p:oleObj name="think-cell Folie" r:id="rId24" imgW="499" imgH="49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hteck 3" hidden="1"/>
          <p:cNvSpPr/>
          <p:nvPr userDrawn="1">
            <p:custDataLst>
              <p:tags r:id="rId2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de-DE" sz="2500" b="0" i="0" baseline="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9" name="Rechteck 38">
            <a:extLst>
              <a:ext uri="{FF2B5EF4-FFF2-40B4-BE49-F238E27FC236}">
                <a16:creationId xmlns:a16="http://schemas.microsoft.com/office/drawing/2014/main" id="{C681700C-E800-1C45-BB7C-8E0643E8E582}"/>
              </a:ext>
            </a:extLst>
          </p:cNvPr>
          <p:cNvSpPr/>
          <p:nvPr userDrawn="1"/>
        </p:nvSpPr>
        <p:spPr>
          <a:xfrm>
            <a:off x="4763" y="6327775"/>
            <a:ext cx="12192000" cy="5302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40" name="Rectangle 8">
            <a:extLst>
              <a:ext uri="{FF2B5EF4-FFF2-40B4-BE49-F238E27FC236}">
                <a16:creationId xmlns:a16="http://schemas.microsoft.com/office/drawing/2014/main" id="{E088D8E4-6228-6E42-9811-7D00E0B646CB}"/>
              </a:ext>
            </a:extLst>
          </p:cNvPr>
          <p:cNvSpPr>
            <a:spLocks noChangeArrowheads="1"/>
          </p:cNvSpPr>
          <p:nvPr userDrawn="1"/>
        </p:nvSpPr>
        <p:spPr bwMode="auto">
          <a:xfrm rot="5400000">
            <a:off x="11500021" y="6569869"/>
            <a:ext cx="206375" cy="23813"/>
          </a:xfrm>
          <a:prstGeom prst="rect">
            <a:avLst/>
          </a:prstGeom>
          <a:solidFill>
            <a:srgbClr val="D2007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609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09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09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09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09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09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09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09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09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de-DE" sz="1200">
              <a:solidFill>
                <a:srgbClr val="FFFFFF"/>
              </a:solidFill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2C7CE3A6-6105-4440-AE09-864B3C6240B8}"/>
              </a:ext>
            </a:extLst>
          </p:cNvPr>
          <p:cNvSpPr/>
          <p:nvPr userDrawn="1"/>
        </p:nvSpPr>
        <p:spPr>
          <a:xfrm>
            <a:off x="0" y="0"/>
            <a:ext cx="12192000" cy="10382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100" dirty="0"/>
          </a:p>
        </p:txBody>
      </p:sp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5AB0BEDE-DC61-E54F-A7CA-C872B6E5B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499" y="134939"/>
            <a:ext cx="9086245" cy="766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C0BC443-EEC3-C84D-9757-0352D1411A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2400" y="1285875"/>
            <a:ext cx="11398250" cy="48085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FCAEA4D-2751-4B43-B7EC-CE5638A2AE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4037" y="6399212"/>
            <a:ext cx="107155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Neue Mobilität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918C60D-8971-E84F-B8C3-97EB282298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6600" y="6399212"/>
            <a:ext cx="47315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9C35040-22C3-664F-9283-255FA9903375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DBC4A053-6409-3B43-A805-311EF186418E}"/>
              </a:ext>
            </a:extLst>
          </p:cNvPr>
          <p:cNvSpPr/>
          <p:nvPr userDrawn="1"/>
        </p:nvSpPr>
        <p:spPr>
          <a:xfrm>
            <a:off x="381000" y="134938"/>
            <a:ext cx="46038" cy="766762"/>
          </a:xfrm>
          <a:prstGeom prst="rect">
            <a:avLst/>
          </a:prstGeom>
          <a:solidFill>
            <a:srgbClr val="D200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10" name="Gruppieren 16">
            <a:extLst>
              <a:ext uri="{FF2B5EF4-FFF2-40B4-BE49-F238E27FC236}">
                <a16:creationId xmlns:a16="http://schemas.microsoft.com/office/drawing/2014/main" id="{6C34D37A-6270-D042-AAC1-235F7900C92E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2544763" y="-446088"/>
            <a:ext cx="15313026" cy="7750176"/>
            <a:chOff x="-1908000" y="-459635"/>
            <a:chExt cx="11483565" cy="7749636"/>
          </a:xfrm>
        </p:grpSpPr>
        <p:grpSp>
          <p:nvGrpSpPr>
            <p:cNvPr id="11" name="Gruppieren 17">
              <a:extLst>
                <a:ext uri="{FF2B5EF4-FFF2-40B4-BE49-F238E27FC236}">
                  <a16:creationId xmlns:a16="http://schemas.microsoft.com/office/drawing/2014/main" id="{7D8537F5-31EC-E84D-B89F-6521D657159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432972" y="5720825"/>
              <a:ext cx="325008" cy="358794"/>
              <a:chOff x="-432972" y="5720825"/>
              <a:chExt cx="325008" cy="358794"/>
            </a:xfrm>
          </p:grpSpPr>
          <p:cxnSp>
            <p:nvCxnSpPr>
              <p:cNvPr id="34" name="Gerade Verbindung 33">
                <a:extLst>
                  <a:ext uri="{FF2B5EF4-FFF2-40B4-BE49-F238E27FC236}">
                    <a16:creationId xmlns:a16="http://schemas.microsoft.com/office/drawing/2014/main" id="{0D8E6974-5932-8A47-9630-C45757F276B0}"/>
                  </a:ext>
                </a:extLst>
              </p:cNvPr>
              <p:cNvCxnSpPr/>
              <p:nvPr/>
            </p:nvCxnSpPr>
            <p:spPr>
              <a:xfrm>
                <a:off x="-431780" y="6080410"/>
                <a:ext cx="323816" cy="0"/>
              </a:xfrm>
              <a:prstGeom prst="line">
                <a:avLst/>
              </a:prstGeom>
              <a:ln w="0">
                <a:solidFill>
                  <a:schemeClr val="tx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Textfeld 42">
                <a:extLst>
                  <a:ext uri="{FF2B5EF4-FFF2-40B4-BE49-F238E27FC236}">
                    <a16:creationId xmlns:a16="http://schemas.microsoft.com/office/drawing/2014/main" id="{0AC1826D-8185-1844-900E-782D245F79D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432970" y="5720072"/>
                <a:ext cx="325007" cy="3254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b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de-DE" altLang="de-DE" sz="900" dirty="0">
                    <a:solidFill>
                      <a:schemeClr val="tx2"/>
                    </a:solidFill>
                    <a:cs typeface="Arial" panose="020B0604020202020204" pitchFamily="34" charset="0"/>
                  </a:rPr>
                  <a:t>7,45</a:t>
                </a:r>
              </a:p>
            </p:txBody>
          </p:sp>
        </p:grpSp>
        <p:grpSp>
          <p:nvGrpSpPr>
            <p:cNvPr id="12" name="Gruppieren 18">
              <a:extLst>
                <a:ext uri="{FF2B5EF4-FFF2-40B4-BE49-F238E27FC236}">
                  <a16:creationId xmlns:a16="http://schemas.microsoft.com/office/drawing/2014/main" id="{ACEF160F-6461-6546-8893-BD1BEF51362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8862" y="6957575"/>
              <a:ext cx="8547312" cy="332426"/>
              <a:chOff x="428862" y="6957575"/>
              <a:chExt cx="8547312" cy="332426"/>
            </a:xfrm>
          </p:grpSpPr>
          <p:sp>
            <p:nvSpPr>
              <p:cNvPr id="31" name="Regieanweisung // Fußzeile">
                <a:extLst>
                  <a:ext uri="{FF2B5EF4-FFF2-40B4-BE49-F238E27FC236}">
                    <a16:creationId xmlns:a16="http://schemas.microsoft.com/office/drawing/2014/main" id="{10DCC281-7780-F54A-95D2-B6E8285F7906}"/>
                  </a:ext>
                </a:extLst>
              </p:cNvPr>
              <p:cNvSpPr txBox="1"/>
              <p:nvPr/>
            </p:nvSpPr>
            <p:spPr>
              <a:xfrm rot="10800000" flipH="1" flipV="1">
                <a:off x="4680228" y="6966173"/>
                <a:ext cx="2186948" cy="323828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lIns="0" tIns="0" rIns="0" bIns="0"/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de-DE" sz="900" dirty="0">
                    <a:solidFill>
                      <a:schemeClr val="tx2"/>
                    </a:solidFill>
                    <a:cs typeface="Arial" panose="020B0604020202020204" pitchFamily="34" charset="0"/>
                  </a:rPr>
                  <a:t>Fußzeilenfeld anpassen über Menü: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de-DE" sz="900" b="1" dirty="0">
                    <a:solidFill>
                      <a:schemeClr val="tx2"/>
                    </a:solidFill>
                    <a:cs typeface="Arial" panose="020B0604020202020204" pitchFamily="34" charset="0"/>
                  </a:rPr>
                  <a:t>Einfügen</a:t>
                </a:r>
                <a:r>
                  <a:rPr lang="de-DE" sz="900" dirty="0">
                    <a:solidFill>
                      <a:schemeClr val="tx2"/>
                    </a:solidFill>
                    <a:cs typeface="Arial" panose="020B0604020202020204" pitchFamily="34" charset="0"/>
                  </a:rPr>
                  <a:t> // </a:t>
                </a:r>
                <a:r>
                  <a:rPr lang="de-DE" sz="900" b="1" dirty="0">
                    <a:solidFill>
                      <a:schemeClr val="tx2"/>
                    </a:solidFill>
                    <a:cs typeface="Arial" panose="020B0604020202020204" pitchFamily="34" charset="0"/>
                  </a:rPr>
                  <a:t>Kopf- und Fußzeile</a:t>
                </a:r>
              </a:p>
            </p:txBody>
          </p:sp>
          <p:cxnSp>
            <p:nvCxnSpPr>
              <p:cNvPr id="32" name="Gerade Verbindung 31">
                <a:extLst>
                  <a:ext uri="{FF2B5EF4-FFF2-40B4-BE49-F238E27FC236}">
                    <a16:creationId xmlns:a16="http://schemas.microsoft.com/office/drawing/2014/main" id="{8E8474D8-7442-E142-AD16-67E357B18BAD}"/>
                  </a:ext>
                </a:extLst>
              </p:cNvPr>
              <p:cNvCxnSpPr/>
              <p:nvPr/>
            </p:nvCxnSpPr>
            <p:spPr>
              <a:xfrm>
                <a:off x="428952" y="6958236"/>
                <a:ext cx="0" cy="323828"/>
              </a:xfrm>
              <a:prstGeom prst="line">
                <a:avLst/>
              </a:prstGeom>
              <a:ln w="0">
                <a:solidFill>
                  <a:schemeClr val="tx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Gerade Verbindung 32">
                <a:extLst>
                  <a:ext uri="{FF2B5EF4-FFF2-40B4-BE49-F238E27FC236}">
                    <a16:creationId xmlns:a16="http://schemas.microsoft.com/office/drawing/2014/main" id="{99E5D67C-D520-7D40-B403-4898B6D1D07E}"/>
                  </a:ext>
                </a:extLst>
              </p:cNvPr>
              <p:cNvCxnSpPr/>
              <p:nvPr/>
            </p:nvCxnSpPr>
            <p:spPr>
              <a:xfrm>
                <a:off x="8976743" y="6966173"/>
                <a:ext cx="0" cy="323828"/>
              </a:xfrm>
              <a:prstGeom prst="line">
                <a:avLst/>
              </a:prstGeom>
              <a:ln w="0">
                <a:solidFill>
                  <a:schemeClr val="tx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uppieren 19">
              <a:extLst>
                <a:ext uri="{FF2B5EF4-FFF2-40B4-BE49-F238E27FC236}">
                  <a16:creationId xmlns:a16="http://schemas.microsoft.com/office/drawing/2014/main" id="{8AC1805B-F2A8-4645-9EEF-1A28F958C10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250557" y="1268325"/>
              <a:ext cx="325008" cy="4811293"/>
              <a:chOff x="9250557" y="1268325"/>
              <a:chExt cx="325008" cy="4811293"/>
            </a:xfrm>
          </p:grpSpPr>
          <p:sp>
            <p:nvSpPr>
              <p:cNvPr id="27" name="Textfeld 33">
                <a:extLst>
                  <a:ext uri="{FF2B5EF4-FFF2-40B4-BE49-F238E27FC236}">
                    <a16:creationId xmlns:a16="http://schemas.microsoft.com/office/drawing/2014/main" id="{32B8358A-2430-934F-9B41-DFA39887DA0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250558" y="1305543"/>
                <a:ext cx="325007" cy="3238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de-DE" altLang="de-DE" sz="900" dirty="0">
                    <a:solidFill>
                      <a:schemeClr val="tx2"/>
                    </a:solidFill>
                    <a:cs typeface="Arial" panose="020B0604020202020204" pitchFamily="34" charset="0"/>
                  </a:rPr>
                  <a:t>6,03</a:t>
                </a:r>
              </a:p>
            </p:txBody>
          </p:sp>
          <p:cxnSp>
            <p:nvCxnSpPr>
              <p:cNvPr id="28" name="Gerade Verbindung 27">
                <a:extLst>
                  <a:ext uri="{FF2B5EF4-FFF2-40B4-BE49-F238E27FC236}">
                    <a16:creationId xmlns:a16="http://schemas.microsoft.com/office/drawing/2014/main" id="{995A97BE-AC31-DB46-9D3D-9CE94463E7A7}"/>
                  </a:ext>
                </a:extLst>
              </p:cNvPr>
              <p:cNvCxnSpPr/>
              <p:nvPr/>
            </p:nvCxnSpPr>
            <p:spPr>
              <a:xfrm>
                <a:off x="9250558" y="1269033"/>
                <a:ext cx="325007" cy="0"/>
              </a:xfrm>
              <a:prstGeom prst="line">
                <a:avLst/>
              </a:prstGeom>
              <a:ln w="0">
                <a:solidFill>
                  <a:schemeClr val="tx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Gerade Verbindung 28">
                <a:extLst>
                  <a:ext uri="{FF2B5EF4-FFF2-40B4-BE49-F238E27FC236}">
                    <a16:creationId xmlns:a16="http://schemas.microsoft.com/office/drawing/2014/main" id="{D9A747F2-686A-7C46-A60E-3F241F3C558A}"/>
                  </a:ext>
                </a:extLst>
              </p:cNvPr>
              <p:cNvCxnSpPr/>
              <p:nvPr/>
            </p:nvCxnSpPr>
            <p:spPr>
              <a:xfrm>
                <a:off x="9250558" y="6080411"/>
                <a:ext cx="325007" cy="0"/>
              </a:xfrm>
              <a:prstGeom prst="line">
                <a:avLst/>
              </a:prstGeom>
              <a:ln w="0">
                <a:solidFill>
                  <a:schemeClr val="tx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Textfeld 36">
                <a:extLst>
                  <a:ext uri="{FF2B5EF4-FFF2-40B4-BE49-F238E27FC236}">
                    <a16:creationId xmlns:a16="http://schemas.microsoft.com/office/drawing/2014/main" id="{526E7EF6-AC41-CC42-B938-9A670280B7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250558" y="5721661"/>
                <a:ext cx="325007" cy="3238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b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de-DE" altLang="de-DE" sz="900" dirty="0">
                    <a:solidFill>
                      <a:schemeClr val="tx2"/>
                    </a:solidFill>
                    <a:cs typeface="Arial" panose="020B0604020202020204" pitchFamily="34" charset="0"/>
                  </a:rPr>
                  <a:t>7,45</a:t>
                </a:r>
              </a:p>
            </p:txBody>
          </p:sp>
        </p:grpSp>
        <p:grpSp>
          <p:nvGrpSpPr>
            <p:cNvPr id="14" name="Gruppieren 20">
              <a:extLst>
                <a:ext uri="{FF2B5EF4-FFF2-40B4-BE49-F238E27FC236}">
                  <a16:creationId xmlns:a16="http://schemas.microsoft.com/office/drawing/2014/main" id="{C04A3FC3-B83E-EE45-B903-F76DD628007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8862" y="-459635"/>
              <a:ext cx="8539615" cy="351501"/>
              <a:chOff x="428862" y="-459635"/>
              <a:chExt cx="8539615" cy="351501"/>
            </a:xfrm>
          </p:grpSpPr>
          <p:sp>
            <p:nvSpPr>
              <p:cNvPr id="22" name="Regieanweisung // Fußzeile">
                <a:extLst>
                  <a:ext uri="{FF2B5EF4-FFF2-40B4-BE49-F238E27FC236}">
                    <a16:creationId xmlns:a16="http://schemas.microsoft.com/office/drawing/2014/main" id="{B78EDFE5-E873-EE47-97D0-C183B67D7C02}"/>
                  </a:ext>
                </a:extLst>
              </p:cNvPr>
              <p:cNvSpPr txBox="1"/>
              <p:nvPr/>
            </p:nvSpPr>
            <p:spPr>
              <a:xfrm rot="10800000" flipH="1" flipV="1">
                <a:off x="484906" y="-388202"/>
                <a:ext cx="721443" cy="185724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lIns="0" tIns="0" rIns="0" bIns="0" anchor="b"/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de-DE" sz="900" dirty="0">
                    <a:solidFill>
                      <a:schemeClr val="tx2"/>
                    </a:solidFill>
                    <a:cs typeface="Arial" panose="020B0604020202020204" pitchFamily="34" charset="0"/>
                  </a:rPr>
                  <a:t>15,38</a:t>
                </a:r>
              </a:p>
            </p:txBody>
          </p:sp>
          <p:cxnSp>
            <p:nvCxnSpPr>
              <p:cNvPr id="23" name="Gerade Verbindung 22">
                <a:extLst>
                  <a:ext uri="{FF2B5EF4-FFF2-40B4-BE49-F238E27FC236}">
                    <a16:creationId xmlns:a16="http://schemas.microsoft.com/office/drawing/2014/main" id="{EE92C6FB-E1D3-A14B-8337-1C71E8F92578}"/>
                  </a:ext>
                </a:extLst>
              </p:cNvPr>
              <p:cNvCxnSpPr/>
              <p:nvPr/>
            </p:nvCxnSpPr>
            <p:spPr>
              <a:xfrm>
                <a:off x="428952" y="-459635"/>
                <a:ext cx="0" cy="323828"/>
              </a:xfrm>
              <a:prstGeom prst="line">
                <a:avLst/>
              </a:prstGeom>
              <a:ln w="0">
                <a:solidFill>
                  <a:schemeClr val="tx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Gerade Verbindung 23">
                <a:extLst>
                  <a:ext uri="{FF2B5EF4-FFF2-40B4-BE49-F238E27FC236}">
                    <a16:creationId xmlns:a16="http://schemas.microsoft.com/office/drawing/2014/main" id="{C1D0DD45-B29D-504C-90BB-992360EE4D33}"/>
                  </a:ext>
                </a:extLst>
              </p:cNvPr>
              <p:cNvCxnSpPr/>
              <p:nvPr/>
            </p:nvCxnSpPr>
            <p:spPr>
              <a:xfrm>
                <a:off x="8968410" y="-432649"/>
                <a:ext cx="0" cy="323828"/>
              </a:xfrm>
              <a:prstGeom prst="line">
                <a:avLst/>
              </a:prstGeom>
              <a:ln w="0">
                <a:solidFill>
                  <a:schemeClr val="tx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Textfeld 31">
                <a:extLst>
                  <a:ext uri="{FF2B5EF4-FFF2-40B4-BE49-F238E27FC236}">
                    <a16:creationId xmlns:a16="http://schemas.microsoft.com/office/drawing/2014/main" id="{AE71F273-4510-8441-91F2-D8447E1E712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882673" y="-408838"/>
                <a:ext cx="1050021" cy="2063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b"/>
              <a:lstStyle>
                <a:lvl1pPr defTabSz="957263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957263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957263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957263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957263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9572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9572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9572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9572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eaLnBrk="1" hangingPunct="1">
                  <a:defRPr/>
                </a:pPr>
                <a:endParaRPr lang="de-DE" altLang="de-DE" sz="900" dirty="0">
                  <a:solidFill>
                    <a:schemeClr val="tx2"/>
                  </a:solidFill>
                  <a:cs typeface="Arial" panose="020B0604020202020204" pitchFamily="34" charset="0"/>
                </a:endParaRPr>
              </a:p>
              <a:p>
                <a:pPr algn="r" eaLnBrk="1" hangingPunct="1">
                  <a:defRPr/>
                </a:pPr>
                <a:r>
                  <a:rPr lang="de-DE" altLang="de-DE" sz="900" dirty="0">
                    <a:solidFill>
                      <a:schemeClr val="tx2"/>
                    </a:solidFill>
                    <a:cs typeface="Arial" panose="020B0604020202020204" pitchFamily="34" charset="0"/>
                  </a:rPr>
                  <a:t>16,32</a:t>
                </a:r>
              </a:p>
            </p:txBody>
          </p:sp>
          <p:sp>
            <p:nvSpPr>
              <p:cNvPr id="26" name="Regieanweisung // Hilfslinien">
                <a:extLst>
                  <a:ext uri="{FF2B5EF4-FFF2-40B4-BE49-F238E27FC236}">
                    <a16:creationId xmlns:a16="http://schemas.microsoft.com/office/drawing/2014/main" id="{B606B408-2B95-7844-BCD4-E8E022374EAF}"/>
                  </a:ext>
                </a:extLst>
              </p:cNvPr>
              <p:cNvSpPr txBox="1"/>
              <p:nvPr/>
            </p:nvSpPr>
            <p:spPr>
              <a:xfrm rot="10800000" flipH="1" flipV="1">
                <a:off x="2592091" y="-432649"/>
                <a:ext cx="3958412" cy="323828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lIns="0" tIns="0" rIns="0" bIns="0" anchor="b"/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de-DE" sz="900" dirty="0">
                    <a:solidFill>
                      <a:schemeClr val="tx2"/>
                    </a:solidFill>
                    <a:cs typeface="Arial" panose="020B0604020202020204" pitchFamily="34" charset="0"/>
                  </a:rPr>
                  <a:t>Hilfslinien anzeigen über Menü: </a:t>
                </a:r>
                <a:br>
                  <a:rPr lang="de-DE" sz="900" dirty="0">
                    <a:solidFill>
                      <a:schemeClr val="tx2"/>
                    </a:solidFill>
                    <a:cs typeface="Arial" panose="020B0604020202020204" pitchFamily="34" charset="0"/>
                  </a:rPr>
                </a:br>
                <a:r>
                  <a:rPr lang="de-DE" sz="900" b="1" dirty="0">
                    <a:solidFill>
                      <a:schemeClr val="tx2"/>
                    </a:solidFill>
                    <a:cs typeface="Arial" panose="020B0604020202020204" pitchFamily="34" charset="0"/>
                  </a:rPr>
                  <a:t>Ansicht</a:t>
                </a:r>
                <a:r>
                  <a:rPr lang="de-DE" sz="900" dirty="0">
                    <a:solidFill>
                      <a:schemeClr val="tx2"/>
                    </a:solidFill>
                    <a:cs typeface="Arial" panose="020B0604020202020204" pitchFamily="34" charset="0"/>
                  </a:rPr>
                  <a:t> // </a:t>
                </a:r>
                <a:r>
                  <a:rPr lang="de-DE" sz="900" b="1" dirty="0">
                    <a:solidFill>
                      <a:schemeClr val="tx2"/>
                    </a:solidFill>
                    <a:cs typeface="Arial" panose="020B0604020202020204" pitchFamily="34" charset="0"/>
                  </a:rPr>
                  <a:t>Führungslinien</a:t>
                </a:r>
                <a:r>
                  <a:rPr lang="de-DE" sz="900" dirty="0">
                    <a:solidFill>
                      <a:schemeClr val="tx2"/>
                    </a:solidFill>
                    <a:cs typeface="Arial" panose="020B0604020202020204" pitchFamily="34" charset="0"/>
                  </a:rPr>
                  <a:t> // Haken bei </a:t>
                </a:r>
                <a:r>
                  <a:rPr lang="de-DE" sz="900" b="1" dirty="0">
                    <a:solidFill>
                      <a:schemeClr val="tx2"/>
                    </a:solidFill>
                    <a:cs typeface="Arial" panose="020B0604020202020204" pitchFamily="34" charset="0"/>
                  </a:rPr>
                  <a:t>Führungslinien</a:t>
                </a:r>
                <a:r>
                  <a:rPr lang="de-DE" sz="900" dirty="0">
                    <a:solidFill>
                      <a:schemeClr val="tx2"/>
                    </a:solidFill>
                    <a:cs typeface="Arial" panose="020B0604020202020204" pitchFamily="34" charset="0"/>
                  </a:rPr>
                  <a:t> setzen</a:t>
                </a:r>
              </a:p>
            </p:txBody>
          </p:sp>
        </p:grpSp>
        <p:grpSp>
          <p:nvGrpSpPr>
            <p:cNvPr id="15" name="Gruppieren 21">
              <a:extLst>
                <a:ext uri="{FF2B5EF4-FFF2-40B4-BE49-F238E27FC236}">
                  <a16:creationId xmlns:a16="http://schemas.microsoft.com/office/drawing/2014/main" id="{727B4A27-262C-5F4F-BFC5-84BACBE34D1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1908000" y="657080"/>
              <a:ext cx="1800036" cy="3694256"/>
              <a:chOff x="-1908000" y="657080"/>
              <a:chExt cx="1800036" cy="3694256"/>
            </a:xfrm>
          </p:grpSpPr>
          <p:sp>
            <p:nvSpPr>
              <p:cNvPr id="16" name="Regieanweisung // Listenebenen">
                <a:extLst>
                  <a:ext uri="{FF2B5EF4-FFF2-40B4-BE49-F238E27FC236}">
                    <a16:creationId xmlns:a16="http://schemas.microsoft.com/office/drawing/2014/main" id="{88C8FB28-59B8-154B-A099-499DDB0A9308}"/>
                  </a:ext>
                </a:extLst>
              </p:cNvPr>
              <p:cNvSpPr txBox="1"/>
              <p:nvPr/>
            </p:nvSpPr>
            <p:spPr>
              <a:xfrm rot="10800000" flipH="1" flipV="1">
                <a:off x="-1368703" y="3326289"/>
                <a:ext cx="1260739" cy="719088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lIns="0" tIns="0" rIns="0" bIns="0"/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 fontAlgn="auto">
                  <a:spcBef>
                    <a:spcPts val="900"/>
                  </a:spcBef>
                  <a:spcAft>
                    <a:spcPts val="0"/>
                  </a:spcAft>
                  <a:defRPr/>
                </a:pPr>
                <a:r>
                  <a:rPr lang="de-DE" sz="900" dirty="0">
                    <a:solidFill>
                      <a:schemeClr val="tx2"/>
                    </a:solidFill>
                    <a:cs typeface="Arial" panose="020B0604020202020204" pitchFamily="34" charset="0"/>
                  </a:rPr>
                  <a:t>Wechsel der Textebene</a:t>
                </a:r>
                <a:br>
                  <a:rPr lang="de-DE" sz="900" dirty="0">
                    <a:solidFill>
                      <a:schemeClr val="tx2"/>
                    </a:solidFill>
                    <a:cs typeface="Arial" panose="020B0604020202020204" pitchFamily="34" charset="0"/>
                  </a:rPr>
                </a:br>
                <a:r>
                  <a:rPr lang="de-DE" sz="900" dirty="0">
                    <a:solidFill>
                      <a:schemeClr val="tx2"/>
                    </a:solidFill>
                    <a:cs typeface="Arial" panose="020B0604020202020204" pitchFamily="34" charset="0"/>
                  </a:rPr>
                  <a:t>im Menü über: </a:t>
                </a:r>
                <a:br>
                  <a:rPr lang="de-DE" sz="900" dirty="0">
                    <a:solidFill>
                      <a:schemeClr val="tx2"/>
                    </a:solidFill>
                    <a:cs typeface="Arial" panose="020B0604020202020204" pitchFamily="34" charset="0"/>
                  </a:rPr>
                </a:br>
                <a:endParaRPr lang="de-DE" sz="900" b="1" dirty="0">
                  <a:solidFill>
                    <a:schemeClr val="tx2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7" name="Listenebenen verringern">
                <a:extLst>
                  <a:ext uri="{FF2B5EF4-FFF2-40B4-BE49-F238E27FC236}">
                    <a16:creationId xmlns:a16="http://schemas.microsoft.com/office/drawing/2014/main" id="{43A5260F-E8B4-6045-9747-51432FCFBF98}"/>
                  </a:ext>
                </a:extLst>
              </p:cNvPr>
              <p:cNvSpPr txBox="1"/>
              <p:nvPr/>
            </p:nvSpPr>
            <p:spPr>
              <a:xfrm rot="10800000" flipH="1" flipV="1">
                <a:off x="-1322274" y="4099349"/>
                <a:ext cx="647632" cy="252394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lIns="0" tIns="0" rIns="0" bIns="0" anchor="ctr"/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de-DE" sz="800" dirty="0">
                    <a:solidFill>
                      <a:schemeClr val="tx2"/>
                    </a:solidFill>
                    <a:cs typeface="Arial" panose="020B0604020202020204" pitchFamily="34" charset="0"/>
                  </a:rPr>
                  <a:t>Listenebene verringern</a:t>
                </a:r>
              </a:p>
            </p:txBody>
          </p:sp>
          <p:sp>
            <p:nvSpPr>
              <p:cNvPr id="18" name="Listenebenen erhöhen">
                <a:extLst>
                  <a:ext uri="{FF2B5EF4-FFF2-40B4-BE49-F238E27FC236}">
                    <a16:creationId xmlns:a16="http://schemas.microsoft.com/office/drawing/2014/main" id="{79336589-362C-9F4C-A729-8062D0BC6EE4}"/>
                  </a:ext>
                </a:extLst>
              </p:cNvPr>
              <p:cNvSpPr txBox="1"/>
              <p:nvPr/>
            </p:nvSpPr>
            <p:spPr>
              <a:xfrm rot="10800000" flipH="1" flipV="1">
                <a:off x="-1322274" y="3775521"/>
                <a:ext cx="647632" cy="252394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lIns="0" tIns="0" rIns="0" bIns="0" anchor="ctr"/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de-DE" sz="800" dirty="0">
                    <a:solidFill>
                      <a:schemeClr val="tx2"/>
                    </a:solidFill>
                    <a:cs typeface="Arial" panose="020B0604020202020204" pitchFamily="34" charset="0"/>
                  </a:rPr>
                  <a:t>Listenebene erhöhen</a:t>
                </a:r>
              </a:p>
            </p:txBody>
          </p:sp>
          <p:sp>
            <p:nvSpPr>
              <p:cNvPr id="19" name="Regieanweisung // Allgemein">
                <a:extLst>
                  <a:ext uri="{FF2B5EF4-FFF2-40B4-BE49-F238E27FC236}">
                    <a16:creationId xmlns:a16="http://schemas.microsoft.com/office/drawing/2014/main" id="{E7F055E6-FFBA-A145-B747-0752B63C38E2}"/>
                  </a:ext>
                </a:extLst>
              </p:cNvPr>
              <p:cNvSpPr txBox="1"/>
              <p:nvPr/>
            </p:nvSpPr>
            <p:spPr>
              <a:xfrm rot="10800000" flipH="1" flipV="1">
                <a:off x="-1908000" y="656300"/>
                <a:ext cx="1800036" cy="1079425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lIns="0" tIns="0" rIns="0" bIns="0" anchor="ctr"/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 fontAlgn="auto">
                  <a:spcBef>
                    <a:spcPts val="1000"/>
                  </a:spcBef>
                  <a:spcAft>
                    <a:spcPts val="0"/>
                  </a:spcAft>
                  <a:defRPr/>
                </a:pPr>
                <a:r>
                  <a:rPr lang="de-DE" sz="900" dirty="0">
                    <a:solidFill>
                      <a:schemeClr val="tx2"/>
                    </a:solidFill>
                    <a:cs typeface="Arial" panose="020B0604020202020204" pitchFamily="34" charset="0"/>
                  </a:rPr>
                  <a:t>Wechsel des Folienlayouts </a:t>
                </a:r>
                <a:br>
                  <a:rPr lang="de-DE" sz="900" dirty="0">
                    <a:solidFill>
                      <a:schemeClr val="tx2"/>
                    </a:solidFill>
                    <a:cs typeface="Arial" panose="020B0604020202020204" pitchFamily="34" charset="0"/>
                  </a:rPr>
                </a:br>
                <a:r>
                  <a:rPr lang="de-DE" sz="900" dirty="0">
                    <a:solidFill>
                      <a:schemeClr val="tx2"/>
                    </a:solidFill>
                    <a:cs typeface="Arial" panose="020B0604020202020204" pitchFamily="34" charset="0"/>
                  </a:rPr>
                  <a:t>im Menü über:</a:t>
                </a:r>
              </a:p>
              <a:p>
                <a:pPr algn="r" fontAlgn="auto">
                  <a:spcBef>
                    <a:spcPts val="1000"/>
                  </a:spcBef>
                  <a:spcAft>
                    <a:spcPts val="0"/>
                  </a:spcAft>
                  <a:defRPr/>
                </a:pPr>
                <a:endParaRPr lang="de-DE" sz="900" dirty="0">
                  <a:solidFill>
                    <a:schemeClr val="tx2"/>
                  </a:solidFill>
                  <a:cs typeface="Arial" panose="020B0604020202020204" pitchFamily="34" charset="0"/>
                </a:endParaRPr>
              </a:p>
              <a:p>
                <a:pPr algn="r" fontAlgn="auto">
                  <a:spcBef>
                    <a:spcPts val="1000"/>
                  </a:spcBef>
                  <a:spcAft>
                    <a:spcPts val="0"/>
                  </a:spcAft>
                  <a:defRPr/>
                </a:pPr>
                <a:endParaRPr lang="de-DE" sz="900" dirty="0">
                  <a:solidFill>
                    <a:schemeClr val="tx2"/>
                  </a:solidFill>
                  <a:cs typeface="Arial" panose="020B0604020202020204" pitchFamily="34" charset="0"/>
                </a:endParaRPr>
              </a:p>
              <a:p>
                <a:pPr algn="r" fontAlgn="auto">
                  <a:spcBef>
                    <a:spcPts val="1000"/>
                  </a:spcBef>
                  <a:spcAft>
                    <a:spcPts val="0"/>
                  </a:spcAft>
                  <a:defRPr/>
                </a:pPr>
                <a:endParaRPr lang="de-DE" sz="900" dirty="0">
                  <a:solidFill>
                    <a:schemeClr val="tx2"/>
                  </a:solidFill>
                  <a:cs typeface="Arial" panose="020B0604020202020204" pitchFamily="34" charset="0"/>
                </a:endParaRPr>
              </a:p>
            </p:txBody>
          </p:sp>
          <p:pic>
            <p:nvPicPr>
              <p:cNvPr id="20" name="Bild Listenebenen erhöhen">
                <a:extLst>
                  <a:ext uri="{FF2B5EF4-FFF2-40B4-BE49-F238E27FC236}">
                    <a16:creationId xmlns:a16="http://schemas.microsoft.com/office/drawing/2014/main" id="{1CA17BD3-6CE4-BD47-90CC-EB42ADCEC6A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603003" y="3792629"/>
                <a:ext cx="495003" cy="216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" name="Bild Listenebenen verringern">
                <a:extLst>
                  <a:ext uri="{FF2B5EF4-FFF2-40B4-BE49-F238E27FC236}">
                    <a16:creationId xmlns:a16="http://schemas.microsoft.com/office/drawing/2014/main" id="{96EA5A8C-214A-2B4A-891E-DBFFA17CC29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603004" y="4116625"/>
                <a:ext cx="495003" cy="216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36" name="Regieanweisung // Fußzeile">
            <a:extLst>
              <a:ext uri="{FF2B5EF4-FFF2-40B4-BE49-F238E27FC236}">
                <a16:creationId xmlns:a16="http://schemas.microsoft.com/office/drawing/2014/main" id="{E78C4F3D-65B3-9243-852C-FDB1E431E890}"/>
              </a:ext>
            </a:extLst>
          </p:cNvPr>
          <p:cNvSpPr txBox="1"/>
          <p:nvPr userDrawn="1"/>
        </p:nvSpPr>
        <p:spPr bwMode="auto">
          <a:xfrm rot="10800000" flipH="1" flipV="1">
            <a:off x="646113" y="7026275"/>
            <a:ext cx="962025" cy="185738"/>
          </a:xfrm>
          <a:prstGeom prst="rect">
            <a:avLst/>
          </a:prstGeom>
          <a:noFill/>
          <a:ln w="12700">
            <a:noFill/>
          </a:ln>
        </p:spPr>
        <p:txBody>
          <a:bodyPr lIns="0" tIns="0" rIns="0" bIns="0" anchor="b"/>
          <a:lstStyle>
            <a:defPPr>
              <a:defRPr lang="de-DE"/>
            </a:defPPr>
            <a:lvl1pPr marL="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52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305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58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6112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64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916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69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222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900" dirty="0">
                <a:solidFill>
                  <a:schemeClr val="tx2"/>
                </a:solidFill>
                <a:cs typeface="Arial" panose="020B0604020202020204" pitchFamily="34" charset="0"/>
              </a:rPr>
              <a:t>15,38</a:t>
            </a:r>
          </a:p>
        </p:txBody>
      </p:sp>
      <p:sp>
        <p:nvSpPr>
          <p:cNvPr id="37" name="Textfeld 31">
            <a:extLst>
              <a:ext uri="{FF2B5EF4-FFF2-40B4-BE49-F238E27FC236}">
                <a16:creationId xmlns:a16="http://schemas.microsoft.com/office/drawing/2014/main" id="{9B15F325-513D-8B47-B23E-450595E2CB2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510838" y="6992938"/>
            <a:ext cx="140017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957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7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7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7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7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endParaRPr lang="de-DE" altLang="de-DE" sz="900" dirty="0">
              <a:solidFill>
                <a:schemeClr val="tx2"/>
              </a:solidFill>
              <a:cs typeface="Arial" panose="020B0604020202020204" pitchFamily="34" charset="0"/>
            </a:endParaRPr>
          </a:p>
          <a:p>
            <a:pPr algn="r" eaLnBrk="1" hangingPunct="1">
              <a:defRPr/>
            </a:pPr>
            <a:r>
              <a:rPr lang="de-DE" altLang="de-DE" sz="900" dirty="0">
                <a:solidFill>
                  <a:schemeClr val="tx2"/>
                </a:solidFill>
                <a:cs typeface="Arial" panose="020B0604020202020204" pitchFamily="34" charset="0"/>
              </a:rPr>
              <a:t>16,32</a:t>
            </a:r>
          </a:p>
        </p:txBody>
      </p:sp>
      <p:pic>
        <p:nvPicPr>
          <p:cNvPr id="38" name="Grafik 4" descr="Ein Bild, das Screenshot, drinnen enthält.&#10;&#10;Automatisch generierte Beschreibung">
            <a:extLst>
              <a:ext uri="{FF2B5EF4-FFF2-40B4-BE49-F238E27FC236}">
                <a16:creationId xmlns:a16="http://schemas.microsoft.com/office/drawing/2014/main" id="{D55C135F-4AA6-864E-87AB-B14B3EE1BC6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59100" y="1076325"/>
            <a:ext cx="2814637" cy="164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Grafik 40">
            <a:extLst>
              <a:ext uri="{FF2B5EF4-FFF2-40B4-BE49-F238E27FC236}">
                <a16:creationId xmlns:a16="http://schemas.microsoft.com/office/drawing/2014/main" id="{671B5167-2A4A-E84A-A024-AA8F23C71B73}"/>
              </a:ext>
            </a:extLst>
          </p:cNvPr>
          <p:cNvPicPr>
            <a:picLocks noChangeAspect="1"/>
          </p:cNvPicPr>
          <p:nvPr userDrawn="1"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753" y="134938"/>
            <a:ext cx="2024897" cy="349737"/>
          </a:xfrm>
          <a:prstGeom prst="rect">
            <a:avLst/>
          </a:prstGeom>
        </p:spPr>
      </p:pic>
      <p:pic>
        <p:nvPicPr>
          <p:cNvPr id="42" name="Grafik 41"/>
          <p:cNvPicPr>
            <a:picLocks noChangeAspect="1"/>
          </p:cNvPicPr>
          <p:nvPr userDrawn="1"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3783" y="564236"/>
            <a:ext cx="1092818" cy="342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735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4" r:id="rId2"/>
    <p:sldLayoutId id="2147483677" r:id="rId3"/>
    <p:sldLayoutId id="2147483665" r:id="rId4"/>
    <p:sldLayoutId id="2147483678" r:id="rId5"/>
    <p:sldLayoutId id="2147483650" r:id="rId6"/>
    <p:sldLayoutId id="2147483668" r:id="rId7"/>
    <p:sldLayoutId id="2147483659" r:id="rId8"/>
    <p:sldLayoutId id="2147483669" r:id="rId9"/>
    <p:sldLayoutId id="2147483662" r:id="rId10"/>
    <p:sldLayoutId id="2147483670" r:id="rId11"/>
    <p:sldLayoutId id="2147483660" r:id="rId12"/>
    <p:sldLayoutId id="2147483671" r:id="rId13"/>
    <p:sldLayoutId id="2147483672" r:id="rId14"/>
    <p:sldLayoutId id="2147483663" r:id="rId15"/>
    <p:sldLayoutId id="2147483666" r:id="rId16"/>
    <p:sldLayoutId id="2147483674" r:id="rId17"/>
    <p:sldLayoutId id="2147483675" r:id="rId18"/>
    <p:sldLayoutId id="2147483657" r:id="rId19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5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57188" indent="-342900" algn="l" defTabSz="914400" rtl="0" eaLnBrk="1" latinLnBrk="0" hangingPunct="1">
        <a:lnSpc>
          <a:spcPct val="100000"/>
        </a:lnSpc>
        <a:spcBef>
          <a:spcPts val="1000"/>
        </a:spcBef>
        <a:spcAft>
          <a:spcPts val="600"/>
        </a:spcAft>
        <a:buClr>
          <a:srgbClr val="A6005C"/>
        </a:buClr>
        <a:buSzPct val="120000"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328613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Clr>
          <a:srgbClr val="A6005C"/>
        </a:buClr>
        <a:buSzPct val="70000"/>
        <a:buFont typeface="Courier New" panose="02070309020205020404" pitchFamily="49" charset="0"/>
        <a:buChar char="o"/>
        <a:tabLst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98525" indent="-182563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Clr>
          <a:srgbClr val="A6005C"/>
        </a:buClr>
        <a:buFont typeface="Symbol" pitchFamily="2" charset="2"/>
        <a:buChar char="-"/>
        <a:tabLst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155700" indent="-214313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Clr>
          <a:srgbClr val="A6005C"/>
        </a:buClr>
        <a:buFont typeface="Wingdings" pitchFamily="2" charset="2"/>
        <a:buChar char="ü"/>
        <a:tabLst/>
        <a:defRPr sz="1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339850" indent="-18415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Clr>
          <a:srgbClr val="A6005C"/>
        </a:buClr>
        <a:buFont typeface="Wingdings" pitchFamily="2" charset="2"/>
        <a:buChar char="Ø"/>
        <a:tabLst/>
        <a:defRPr sz="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99" userDrawn="1">
          <p15:clr>
            <a:srgbClr val="F26B43"/>
          </p15:clr>
        </p15:guide>
        <p15:guide id="2" pos="347" userDrawn="1">
          <p15:clr>
            <a:srgbClr val="F26B43"/>
          </p15:clr>
        </p15:guide>
        <p15:guide id="3" orient="horz" pos="3843" userDrawn="1">
          <p15:clr>
            <a:srgbClr val="F26B43"/>
          </p15:clr>
        </p15:guide>
        <p15:guide id="4" pos="755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.bin"/><Relationship Id="rId4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7" Type="http://schemas.openxmlformats.org/officeDocument/2006/relationships/chart" Target="../charts/chart5.xml"/><Relationship Id="rId2" Type="http://schemas.openxmlformats.org/officeDocument/2006/relationships/tags" Target="../tags/tag14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.bin"/><Relationship Id="rId4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8.bin"/><Relationship Id="rId4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8.bin"/><Relationship Id="rId4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7" Type="http://schemas.openxmlformats.org/officeDocument/2006/relationships/chart" Target="../charts/chart8.xml"/><Relationship Id="rId2" Type="http://schemas.openxmlformats.org/officeDocument/2006/relationships/tags" Target="../tags/tag2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9.bin"/><Relationship Id="rId4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7" Type="http://schemas.openxmlformats.org/officeDocument/2006/relationships/chart" Target="../charts/chart9.xml"/><Relationship Id="rId2" Type="http://schemas.openxmlformats.org/officeDocument/2006/relationships/tags" Target="../tags/tag24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0.bin"/><Relationship Id="rId4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1.bin"/><Relationship Id="rId4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1.bin"/><Relationship Id="rId4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tags" Target="../tags/tag31.xml"/><Relationship Id="rId7" Type="http://schemas.openxmlformats.org/officeDocument/2006/relationships/hyperlink" Target="https://barcelonarchitecturewalks.com/superblocks" TargetMode="External"/><Relationship Id="rId2" Type="http://schemas.openxmlformats.org/officeDocument/2006/relationships/tags" Target="../tags/tag30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2.bin"/><Relationship Id="rId10" Type="http://schemas.openxmlformats.org/officeDocument/2006/relationships/image" Target="../media/image18.JPG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17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7" Type="http://schemas.openxmlformats.org/officeDocument/2006/relationships/image" Target="../media/image12.png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7" Type="http://schemas.openxmlformats.org/officeDocument/2006/relationships/chart" Target="../charts/chart1.xml"/><Relationship Id="rId2" Type="http://schemas.openxmlformats.org/officeDocument/2006/relationships/tags" Target="../tags/tag8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.bin"/><Relationship Id="rId4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.bin"/><Relationship Id="rId4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3397F8B9-1723-104A-A65F-B5A9620EF7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3351" y="4572349"/>
            <a:ext cx="8582334" cy="1160907"/>
          </a:xfrm>
        </p:spPr>
        <p:txBody>
          <a:bodyPr/>
          <a:lstStyle/>
          <a:p>
            <a:r>
              <a:rPr lang="sr-Latn-RS" sz="2400" b="0" dirty="0"/>
              <a:t>Rodna ravnopravnost u saobraćaju u Srbiji (GETS)</a:t>
            </a:r>
            <a:endParaRPr lang="de-DE" sz="2400" b="0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7" t="9728" r="-1" b="32016"/>
          <a:stretch/>
        </p:blipFill>
        <p:spPr>
          <a:xfrm>
            <a:off x="0" y="-66931"/>
            <a:ext cx="12191999" cy="4565515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685" y="6102303"/>
            <a:ext cx="2236296" cy="688091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65B0760-B2C6-4D68-8413-BC4D4139A92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63351" y="5733257"/>
            <a:ext cx="8125639" cy="1160906"/>
          </a:xfrm>
        </p:spPr>
        <p:txBody>
          <a:bodyPr/>
          <a:lstStyle/>
          <a:p>
            <a:pPr algn="just"/>
            <a:r>
              <a:rPr lang="sr-Latn-RS" sz="1400" b="0" dirty="0"/>
              <a:t>Projekat „Rodna ravnopravnost u saobraćaju u Srbiji“</a:t>
            </a:r>
            <a:r>
              <a:rPr lang="en-US" sz="1400" b="0" dirty="0"/>
              <a:t> (GETS) </a:t>
            </a:r>
            <a:r>
              <a:rPr lang="sr-Latn-RS" sz="1400" b="0" dirty="0"/>
              <a:t>na inicijativu Koordinacionog tela za rodnu ravnopravnost (KTRR), Ministarstva građevine, saobraćaja i infrastrukture (MGSI) Republike Srbije, uz podršku Svetske banke, realizovali su tokom aprila i septembra 2019. godine Dornier Consulting International i SeCon</a:t>
            </a:r>
            <a:r>
              <a:rPr lang="en-US" sz="1400" b="0" dirty="0"/>
              <a:t>S</a:t>
            </a:r>
            <a:r>
              <a:rPr lang="sr-Latn-RS" sz="1400" b="0" dirty="0"/>
              <a:t> grupa za razvojnu inicijativu</a:t>
            </a:r>
            <a:r>
              <a:rPr lang="en-US" sz="1400" b="0" dirty="0"/>
              <a:t>. </a:t>
            </a:r>
            <a:endParaRPr lang="sr-Latn-RS" sz="1400" b="0" dirty="0"/>
          </a:p>
        </p:txBody>
      </p:sp>
    </p:spTree>
    <p:extLst>
      <p:ext uri="{BB962C8B-B14F-4D97-AF65-F5344CB8AC3E}">
        <p14:creationId xmlns:p14="http://schemas.microsoft.com/office/powerpoint/2010/main" val="1922081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76BA3-DC68-4606-98DE-6E15C05AF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dirty="0"/>
              <a:t>Ključni nalazi o dostupnosti javnog prevoza i prevoznih usluga 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5741BB-BCF1-4B8C-BC97-F46486D20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1499" y="6537007"/>
            <a:ext cx="10698087" cy="227330"/>
          </a:xfrm>
        </p:spPr>
        <p:txBody>
          <a:bodyPr/>
          <a:lstStyle/>
          <a:p>
            <a:r>
              <a:rPr lang="en-US" baseline="30000" dirty="0"/>
              <a:t>10 </a:t>
            </a:r>
            <a:r>
              <a:rPr lang="sr-Latn-RS" dirty="0"/>
              <a:t>Izvor</a:t>
            </a:r>
            <a:r>
              <a:rPr lang="en-US" dirty="0"/>
              <a:t>:</a:t>
            </a:r>
            <a:r>
              <a:rPr lang="sr-Latn-RS" dirty="0"/>
              <a:t> Istraživanje RRSS (</a:t>
            </a:r>
            <a:r>
              <a:rPr lang="en-US" dirty="0"/>
              <a:t>GETS</a:t>
            </a:r>
            <a:r>
              <a:rPr lang="sr-Latn-RS" dirty="0"/>
              <a:t>)</a:t>
            </a:r>
            <a:r>
              <a:rPr lang="en-US" dirty="0"/>
              <a:t> </a:t>
            </a:r>
            <a:endParaRPr lang="sr-Cyrl-RS" dirty="0"/>
          </a:p>
          <a:p>
            <a:endParaRPr lang="sr-Cyrl-RS" dirty="0"/>
          </a:p>
          <a:p>
            <a:endParaRPr lang="de-D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A2BF0D-60AB-44E7-ADE4-42F47DCED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35040-22C3-664F-9283-255FA9903375}" type="slidenum">
              <a:rPr lang="de-DE" smtClean="0"/>
              <a:t>10</a:t>
            </a:fld>
            <a:endParaRPr lang="de-DE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DAABB133-F8B3-4262-A066-32A17C45E04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2587580"/>
              </p:ext>
            </p:extLst>
          </p:nvPr>
        </p:nvGraphicFramePr>
        <p:xfrm>
          <a:off x="465028" y="2418202"/>
          <a:ext cx="5532532" cy="3562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F9F772CF-F80C-486D-BBAD-0901B18501D3}"/>
              </a:ext>
            </a:extLst>
          </p:cNvPr>
          <p:cNvSpPr/>
          <p:nvPr/>
        </p:nvSpPr>
        <p:spPr>
          <a:xfrm>
            <a:off x="1503266" y="1982950"/>
            <a:ext cx="449429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1400" b="1" dirty="0">
                <a:solidFill>
                  <a:srgbClr val="A6005C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Ocene dostupnosti po regionu</a:t>
            </a:r>
            <a:r>
              <a:rPr lang="en-US" sz="1400" b="1" dirty="0">
                <a:solidFill>
                  <a:srgbClr val="A6005C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sr-Latn-RS" sz="1400" b="1" dirty="0">
                <a:solidFill>
                  <a:srgbClr val="A6005C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u</a:t>
            </a:r>
            <a:r>
              <a:rPr lang="en-US" sz="1400" b="1" dirty="0">
                <a:solidFill>
                  <a:srgbClr val="A6005C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%</a:t>
            </a:r>
            <a:r>
              <a:rPr lang="en-US" sz="1400" baseline="30000" dirty="0">
                <a:solidFill>
                  <a:srgbClr val="A6005C"/>
                </a:solidFill>
              </a:rPr>
              <a:t> 1</a:t>
            </a:r>
            <a:r>
              <a:rPr lang="sr-Latn-RS" sz="1400" baseline="30000" dirty="0">
                <a:solidFill>
                  <a:srgbClr val="A6005C"/>
                </a:solidFill>
              </a:rPr>
              <a:t>0</a:t>
            </a:r>
            <a:r>
              <a:rPr lang="en-US" sz="1400" dirty="0">
                <a:solidFill>
                  <a:srgbClr val="A6005C"/>
                </a:solidFill>
              </a:rPr>
              <a:t> 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29AF3237-4AA9-4039-9AC1-0926F04CCAD2}"/>
              </a:ext>
            </a:extLst>
          </p:cNvPr>
          <p:cNvSpPr txBox="1">
            <a:spLocks/>
          </p:cNvSpPr>
          <p:nvPr/>
        </p:nvSpPr>
        <p:spPr>
          <a:xfrm>
            <a:off x="571183" y="1267942"/>
            <a:ext cx="5524498" cy="715008"/>
          </a:xfrm>
          <a:prstGeom prst="rect">
            <a:avLst/>
          </a:prstGeom>
        </p:spPr>
        <p:txBody>
          <a:bodyPr>
            <a:normAutofit fontScale="40000" lnSpcReduction="20000"/>
          </a:bodyPr>
          <a:lstStyle>
            <a:lvl1pPr marL="357188" indent="-3429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rgbClr val="A6005C"/>
              </a:buClr>
              <a:buSzPct val="120000"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328613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rgbClr val="A6005C"/>
              </a:buClr>
              <a:buSzPct val="70000"/>
              <a:buFont typeface="Courier New" panose="02070309020205020404" pitchFamily="49" charset="0"/>
              <a:buChar char="o"/>
              <a:tabLst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98525" indent="-182563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rgbClr val="A6005C"/>
              </a:buClr>
              <a:buFont typeface="Symbol" pitchFamily="2" charset="2"/>
              <a:buChar char="-"/>
              <a:tabLst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55700" indent="-214313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rgbClr val="A6005C"/>
              </a:buClr>
              <a:buFont typeface="Wingdings" pitchFamily="2" charset="2"/>
              <a:buChar char="ü"/>
              <a:tabLst/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39850" indent="-1841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rgbClr val="A6005C"/>
              </a:buClr>
              <a:buFont typeface="Wingdings" pitchFamily="2" charset="2"/>
              <a:buChar char="Ø"/>
              <a:tabLst/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288" indent="0">
              <a:buFont typeface="Arial" panose="020B0604020202020204" pitchFamily="34" charset="0"/>
              <a:buNone/>
            </a:pPr>
            <a:r>
              <a:rPr lang="sr-Latn-RS" sz="3300" b="1" dirty="0">
                <a:solidFill>
                  <a:srgbClr val="A6005C"/>
                </a:solidFill>
              </a:rPr>
              <a:t>Javni prevoz</a:t>
            </a:r>
            <a:endParaRPr lang="en-US" sz="3300" b="1" dirty="0">
              <a:solidFill>
                <a:srgbClr val="A6005C"/>
              </a:solidFill>
            </a:endParaRPr>
          </a:p>
          <a:p>
            <a:pPr marL="0" lv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3500" dirty="0">
                <a:ea typeface="Times New Roman" panose="02020603050405020304" pitchFamily="18" charset="0"/>
              </a:rPr>
              <a:t>Dostupnost javnog prevoza je ograničena, što više pogađa žene nego muškarce, posebno u ruralnim oblastima i najviše u Vojvodini.</a:t>
            </a:r>
          </a:p>
          <a:p>
            <a:pPr marR="0" lvl="0" algn="just">
              <a:spcBef>
                <a:spcPts val="0"/>
              </a:spcBef>
              <a:spcAft>
                <a:spcPts val="0"/>
              </a:spcAft>
            </a:pPr>
            <a:endParaRPr lang="sr-Latn-RS" sz="3500" dirty="0">
              <a:ea typeface="Times New Roman" panose="02020603050405020304" pitchFamily="18" charset="0"/>
            </a:endParaRPr>
          </a:p>
          <a:p>
            <a:pPr marL="14288" indent="0">
              <a:buFont typeface="Arial" panose="020B0604020202020204" pitchFamily="34" charset="0"/>
              <a:buNone/>
            </a:pPr>
            <a:endParaRPr lang="LID4096" b="1" dirty="0">
              <a:solidFill>
                <a:srgbClr val="A6005C"/>
              </a:solidFill>
            </a:endParaRP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8FBC65E8-35FE-4F44-B154-789A89A4D119}"/>
              </a:ext>
            </a:extLst>
          </p:cNvPr>
          <p:cNvSpPr txBox="1">
            <a:spLocks/>
          </p:cNvSpPr>
          <p:nvPr/>
        </p:nvSpPr>
        <p:spPr>
          <a:xfrm>
            <a:off x="6401411" y="1199317"/>
            <a:ext cx="5524498" cy="196976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57188" indent="-3429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rgbClr val="A6005C"/>
              </a:buClr>
              <a:buSzPct val="120000"/>
              <a:buFont typeface="Arial" panose="020B0604020202020204" pitchFamily="34" charset="0"/>
              <a:buChar char="•"/>
              <a:tabLst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328613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rgbClr val="A6005C"/>
              </a:buClr>
              <a:buSzPct val="70000"/>
              <a:buFont typeface="Courier New" panose="02070309020205020404" pitchFamily="49" charset="0"/>
              <a:buChar char="o"/>
              <a:tabLst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98525" indent="-182563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rgbClr val="A6005C"/>
              </a:buClr>
              <a:buFont typeface="Symbol" pitchFamily="2" charset="2"/>
              <a:buChar char="-"/>
              <a:tabLst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55700" indent="-214313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rgbClr val="A6005C"/>
              </a:buClr>
              <a:buFont typeface="Wingdings" pitchFamily="2" charset="2"/>
              <a:buChar char="ü"/>
              <a:tabLst/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39850" indent="-1841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rgbClr val="A6005C"/>
              </a:buClr>
              <a:buFont typeface="Wingdings" pitchFamily="2" charset="2"/>
              <a:buChar char="Ø"/>
              <a:tabLst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288" indent="0">
              <a:buFont typeface="Arial" panose="020B0604020202020204" pitchFamily="34" charset="0"/>
              <a:buNone/>
            </a:pPr>
            <a:r>
              <a:rPr lang="sr-Latn-RS" b="1" dirty="0">
                <a:solidFill>
                  <a:srgbClr val="A6005C"/>
                </a:solidFill>
              </a:rPr>
              <a:t>Prevozne usluge</a:t>
            </a:r>
            <a:endParaRPr lang="en-US" b="1" dirty="0">
              <a:solidFill>
                <a:srgbClr val="A6005C"/>
              </a:solidFill>
            </a:endParaRPr>
          </a:p>
          <a:p>
            <a:r>
              <a:rPr lang="sr-Latn-RS" sz="1400" b="1" dirty="0">
                <a:solidFill>
                  <a:srgbClr val="A6005C"/>
                </a:solidFill>
              </a:rPr>
              <a:t>Taksi usluge su umereno dostupne i koristi ih više žena nego muškaraca </a:t>
            </a:r>
            <a:r>
              <a:rPr lang="en-US" sz="1400" b="1" dirty="0">
                <a:solidFill>
                  <a:srgbClr val="A6005C"/>
                </a:solidFill>
              </a:rPr>
              <a:t>(13% </a:t>
            </a:r>
            <a:r>
              <a:rPr lang="sr-Latn-RS" sz="1400" b="1" dirty="0">
                <a:solidFill>
                  <a:srgbClr val="A6005C"/>
                </a:solidFill>
              </a:rPr>
              <a:t>vs.  </a:t>
            </a:r>
            <a:r>
              <a:rPr lang="en-US" sz="1400" b="1" dirty="0">
                <a:solidFill>
                  <a:srgbClr val="A6005C"/>
                </a:solidFill>
              </a:rPr>
              <a:t>8% </a:t>
            </a:r>
            <a:r>
              <a:rPr lang="sr-Latn-RS" sz="1400" b="1" dirty="0">
                <a:solidFill>
                  <a:srgbClr val="A6005C"/>
                </a:solidFill>
              </a:rPr>
              <a:t>najmanje jednom nedeljno</a:t>
            </a:r>
            <a:r>
              <a:rPr lang="en-US" sz="1400" b="1" dirty="0">
                <a:solidFill>
                  <a:srgbClr val="A6005C"/>
                </a:solidFill>
              </a:rPr>
              <a:t>)</a:t>
            </a:r>
            <a:r>
              <a:rPr lang="en-US" sz="1400" b="1" dirty="0"/>
              <a:t>.</a:t>
            </a:r>
            <a:r>
              <a:rPr lang="en-US" sz="1400" dirty="0"/>
              <a:t> </a:t>
            </a:r>
            <a:r>
              <a:rPr lang="sr-Latn-RS" sz="1400" dirty="0"/>
              <a:t>Dostupnost taksija najniža je u Beogradu i manje u ruralnim nego urbanim područjima. </a:t>
            </a:r>
            <a:r>
              <a:rPr lang="en-US" sz="1400" dirty="0"/>
              <a:t>  </a:t>
            </a:r>
          </a:p>
          <a:p>
            <a:r>
              <a:rPr lang="sr-Latn-RS" sz="1400" b="1" dirty="0">
                <a:solidFill>
                  <a:srgbClr val="A6005C"/>
                </a:solidFill>
              </a:rPr>
              <a:t>Dostupnost usluga zajedničkog korišćenja prevoznih sredstava je vrlo ograničena i u tom pogledu se ne primećuju rodne razlike</a:t>
            </a:r>
            <a:r>
              <a:rPr lang="en-US" sz="1400" dirty="0">
                <a:solidFill>
                  <a:srgbClr val="A6005C"/>
                </a:solidFill>
              </a:rPr>
              <a:t>.</a:t>
            </a:r>
            <a:endParaRPr lang="en-US" sz="1400" dirty="0"/>
          </a:p>
          <a:p>
            <a:endParaRPr lang="en-US" dirty="0"/>
          </a:p>
          <a:p>
            <a:pPr marL="14288" indent="0">
              <a:buFont typeface="Arial" panose="020B0604020202020204" pitchFamily="34" charset="0"/>
              <a:buNone/>
            </a:pPr>
            <a:endParaRPr lang="en-US" b="1" dirty="0">
              <a:solidFill>
                <a:srgbClr val="A6005C"/>
              </a:solidFill>
            </a:endParaRPr>
          </a:p>
          <a:p>
            <a:pPr marL="14288" indent="0">
              <a:buFont typeface="Arial" panose="020B0604020202020204" pitchFamily="34" charset="0"/>
              <a:buNone/>
            </a:pPr>
            <a:endParaRPr lang="LID4096" b="1" dirty="0">
              <a:solidFill>
                <a:srgbClr val="A6005C"/>
              </a:solidFill>
            </a:endParaRPr>
          </a:p>
        </p:txBody>
      </p:sp>
      <p:pic>
        <p:nvPicPr>
          <p:cNvPr id="13" name="Picture 2" descr="Image result for elektricni trotineti u beogradu&quot;">
            <a:extLst>
              <a:ext uri="{FF2B5EF4-FFF2-40B4-BE49-F238E27FC236}">
                <a16:creationId xmlns:a16="http://schemas.microsoft.com/office/drawing/2014/main" id="{FBFF1E0E-A10B-4CE2-ABA0-059D3AD2FA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8854" y="3169085"/>
            <a:ext cx="4160012" cy="2915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4187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9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76BA3-DC68-4606-98DE-6E15C05AF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dirty="0"/>
              <a:t>Bezbednost je najmanja u automobilskom prevozu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5741BB-BCF1-4B8C-BC97-F46486D20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954" y="6526079"/>
            <a:ext cx="10698087" cy="227330"/>
          </a:xfrm>
        </p:spPr>
        <p:txBody>
          <a:bodyPr/>
          <a:lstStyle/>
          <a:p>
            <a:r>
              <a:rPr lang="en-US" baseline="30000" dirty="0"/>
              <a:t>1</a:t>
            </a:r>
            <a:r>
              <a:rPr lang="en-US" dirty="0"/>
              <a:t> Source: GETS survey </a:t>
            </a:r>
            <a:endParaRPr lang="sr-Cyrl-RS" dirty="0"/>
          </a:p>
          <a:p>
            <a:r>
              <a:rPr lang="en-US" baseline="30000" dirty="0"/>
              <a:t>3</a:t>
            </a:r>
            <a:r>
              <a:rPr lang="en-US" dirty="0"/>
              <a:t> Source: RTSA, 2019</a:t>
            </a:r>
            <a:endParaRPr lang="sr-Cyrl-RS" dirty="0"/>
          </a:p>
          <a:p>
            <a:endParaRPr lang="de-D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A2BF0D-60AB-44E7-ADE4-42F47DCED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35040-22C3-664F-9283-255FA9903375}" type="slidenum">
              <a:rPr lang="de-DE" smtClean="0"/>
              <a:t>11</a:t>
            </a:fld>
            <a:endParaRPr 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565CF4A-CC9E-4F2B-AB0F-2DE94320B44E}"/>
              </a:ext>
            </a:extLst>
          </p:cNvPr>
          <p:cNvSpPr/>
          <p:nvPr/>
        </p:nvSpPr>
        <p:spPr>
          <a:xfrm>
            <a:off x="262129" y="1373329"/>
            <a:ext cx="109925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just">
              <a:spcBef>
                <a:spcPts val="0"/>
              </a:spcBef>
              <a:spcAft>
                <a:spcPts val="0"/>
              </a:spcAft>
            </a:pPr>
            <a:r>
              <a:rPr lang="sr-Latn-R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Muškarci su najčešće žrtve nesreća u prevozu i kao pešaci i kao biciklisti i kao vozači automobila i kao putnici u automobilima.</a:t>
            </a:r>
            <a:endParaRPr lang="sr-Cyrl-RS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" name="Group 1684">
            <a:extLst>
              <a:ext uri="{FF2B5EF4-FFF2-40B4-BE49-F238E27FC236}">
                <a16:creationId xmlns:a16="http://schemas.microsoft.com/office/drawing/2014/main" id="{5BB7E49D-DAFB-4854-9979-ACBB242B996D}"/>
              </a:ext>
            </a:extLst>
          </p:cNvPr>
          <p:cNvGrpSpPr>
            <a:grpSpLocks/>
          </p:cNvGrpSpPr>
          <p:nvPr/>
        </p:nvGrpSpPr>
        <p:grpSpPr bwMode="auto">
          <a:xfrm>
            <a:off x="386662" y="3105981"/>
            <a:ext cx="1951990" cy="2139215"/>
            <a:chOff x="6209" y="301"/>
            <a:chExt cx="3074" cy="2988"/>
          </a:xfrm>
        </p:grpSpPr>
        <p:sp>
          <p:nvSpPr>
            <p:cNvPr id="16" name="Freeform 1692">
              <a:extLst>
                <a:ext uri="{FF2B5EF4-FFF2-40B4-BE49-F238E27FC236}">
                  <a16:creationId xmlns:a16="http://schemas.microsoft.com/office/drawing/2014/main" id="{4275B9E2-5539-4A12-A596-1BCC12D6A855}"/>
                </a:ext>
              </a:extLst>
            </p:cNvPr>
            <p:cNvSpPr>
              <a:spLocks/>
            </p:cNvSpPr>
            <p:nvPr/>
          </p:nvSpPr>
          <p:spPr bwMode="auto">
            <a:xfrm>
              <a:off x="6209" y="301"/>
              <a:ext cx="3074" cy="2988"/>
            </a:xfrm>
            <a:custGeom>
              <a:avLst/>
              <a:gdLst>
                <a:gd name="T0" fmla="+- 0 8984 6209"/>
                <a:gd name="T1" fmla="*/ T0 w 3074"/>
                <a:gd name="T2" fmla="+- 0 302 302"/>
                <a:gd name="T3" fmla="*/ 302 h 2988"/>
                <a:gd name="T4" fmla="+- 0 6508 6209"/>
                <a:gd name="T5" fmla="*/ T4 w 3074"/>
                <a:gd name="T6" fmla="+- 0 302 302"/>
                <a:gd name="T7" fmla="*/ 302 h 2988"/>
                <a:gd name="T8" fmla="+- 0 6428 6209"/>
                <a:gd name="T9" fmla="*/ T8 w 3074"/>
                <a:gd name="T10" fmla="+- 0 312 302"/>
                <a:gd name="T11" fmla="*/ 312 h 2988"/>
                <a:gd name="T12" fmla="+- 0 6357 6209"/>
                <a:gd name="T13" fmla="*/ T12 w 3074"/>
                <a:gd name="T14" fmla="+- 0 343 302"/>
                <a:gd name="T15" fmla="*/ 343 h 2988"/>
                <a:gd name="T16" fmla="+- 0 6297 6209"/>
                <a:gd name="T17" fmla="*/ T16 w 3074"/>
                <a:gd name="T18" fmla="+- 0 389 302"/>
                <a:gd name="T19" fmla="*/ 389 h 2988"/>
                <a:gd name="T20" fmla="+- 0 6250 6209"/>
                <a:gd name="T21" fmla="*/ T20 w 3074"/>
                <a:gd name="T22" fmla="+- 0 450 302"/>
                <a:gd name="T23" fmla="*/ 450 h 2988"/>
                <a:gd name="T24" fmla="+- 0 6220 6209"/>
                <a:gd name="T25" fmla="*/ T24 w 3074"/>
                <a:gd name="T26" fmla="+- 0 521 302"/>
                <a:gd name="T27" fmla="*/ 521 h 2988"/>
                <a:gd name="T28" fmla="+- 0 6209 6209"/>
                <a:gd name="T29" fmla="*/ T28 w 3074"/>
                <a:gd name="T30" fmla="+- 0 601 302"/>
                <a:gd name="T31" fmla="*/ 601 h 2988"/>
                <a:gd name="T32" fmla="+- 0 6209 6209"/>
                <a:gd name="T33" fmla="*/ T32 w 3074"/>
                <a:gd name="T34" fmla="+- 0 2991 302"/>
                <a:gd name="T35" fmla="*/ 2991 h 2988"/>
                <a:gd name="T36" fmla="+- 0 6220 6209"/>
                <a:gd name="T37" fmla="*/ T36 w 3074"/>
                <a:gd name="T38" fmla="+- 0 3070 302"/>
                <a:gd name="T39" fmla="*/ 3070 h 2988"/>
                <a:gd name="T40" fmla="+- 0 6250 6209"/>
                <a:gd name="T41" fmla="*/ T40 w 3074"/>
                <a:gd name="T42" fmla="+- 0 3142 302"/>
                <a:gd name="T43" fmla="*/ 3142 h 2988"/>
                <a:gd name="T44" fmla="+- 0 6297 6209"/>
                <a:gd name="T45" fmla="*/ T44 w 3074"/>
                <a:gd name="T46" fmla="+- 0 3202 302"/>
                <a:gd name="T47" fmla="*/ 3202 h 2988"/>
                <a:gd name="T48" fmla="+- 0 6357 6209"/>
                <a:gd name="T49" fmla="*/ T48 w 3074"/>
                <a:gd name="T50" fmla="+- 0 3249 302"/>
                <a:gd name="T51" fmla="*/ 3249 h 2988"/>
                <a:gd name="T52" fmla="+- 0 6428 6209"/>
                <a:gd name="T53" fmla="*/ T52 w 3074"/>
                <a:gd name="T54" fmla="+- 0 3279 302"/>
                <a:gd name="T55" fmla="*/ 3279 h 2988"/>
                <a:gd name="T56" fmla="+- 0 6508 6209"/>
                <a:gd name="T57" fmla="*/ T56 w 3074"/>
                <a:gd name="T58" fmla="+- 0 3290 302"/>
                <a:gd name="T59" fmla="*/ 3290 h 2988"/>
                <a:gd name="T60" fmla="+- 0 8984 6209"/>
                <a:gd name="T61" fmla="*/ T60 w 3074"/>
                <a:gd name="T62" fmla="+- 0 3290 302"/>
                <a:gd name="T63" fmla="*/ 3290 h 2988"/>
                <a:gd name="T64" fmla="+- 0 9064 6209"/>
                <a:gd name="T65" fmla="*/ T64 w 3074"/>
                <a:gd name="T66" fmla="+- 0 3279 302"/>
                <a:gd name="T67" fmla="*/ 3279 h 2988"/>
                <a:gd name="T68" fmla="+- 0 9135 6209"/>
                <a:gd name="T69" fmla="*/ T68 w 3074"/>
                <a:gd name="T70" fmla="+- 0 3249 302"/>
                <a:gd name="T71" fmla="*/ 3249 h 2988"/>
                <a:gd name="T72" fmla="+- 0 9195 6209"/>
                <a:gd name="T73" fmla="*/ T72 w 3074"/>
                <a:gd name="T74" fmla="+- 0 3202 302"/>
                <a:gd name="T75" fmla="*/ 3202 h 2988"/>
                <a:gd name="T76" fmla="+- 0 9242 6209"/>
                <a:gd name="T77" fmla="*/ T76 w 3074"/>
                <a:gd name="T78" fmla="+- 0 3142 302"/>
                <a:gd name="T79" fmla="*/ 3142 h 2988"/>
                <a:gd name="T80" fmla="+- 0 9272 6209"/>
                <a:gd name="T81" fmla="*/ T80 w 3074"/>
                <a:gd name="T82" fmla="+- 0 3070 302"/>
                <a:gd name="T83" fmla="*/ 3070 h 2988"/>
                <a:gd name="T84" fmla="+- 0 9283 6209"/>
                <a:gd name="T85" fmla="*/ T84 w 3074"/>
                <a:gd name="T86" fmla="+- 0 2991 302"/>
                <a:gd name="T87" fmla="*/ 2991 h 2988"/>
                <a:gd name="T88" fmla="+- 0 9283 6209"/>
                <a:gd name="T89" fmla="*/ T88 w 3074"/>
                <a:gd name="T90" fmla="+- 0 601 302"/>
                <a:gd name="T91" fmla="*/ 601 h 2988"/>
                <a:gd name="T92" fmla="+- 0 9272 6209"/>
                <a:gd name="T93" fmla="*/ T92 w 3074"/>
                <a:gd name="T94" fmla="+- 0 521 302"/>
                <a:gd name="T95" fmla="*/ 521 h 2988"/>
                <a:gd name="T96" fmla="+- 0 9242 6209"/>
                <a:gd name="T97" fmla="*/ T96 w 3074"/>
                <a:gd name="T98" fmla="+- 0 450 302"/>
                <a:gd name="T99" fmla="*/ 450 h 2988"/>
                <a:gd name="T100" fmla="+- 0 9195 6209"/>
                <a:gd name="T101" fmla="*/ T100 w 3074"/>
                <a:gd name="T102" fmla="+- 0 389 302"/>
                <a:gd name="T103" fmla="*/ 389 h 2988"/>
                <a:gd name="T104" fmla="+- 0 9135 6209"/>
                <a:gd name="T105" fmla="*/ T104 w 3074"/>
                <a:gd name="T106" fmla="+- 0 343 302"/>
                <a:gd name="T107" fmla="*/ 343 h 2988"/>
                <a:gd name="T108" fmla="+- 0 9064 6209"/>
                <a:gd name="T109" fmla="*/ T108 w 3074"/>
                <a:gd name="T110" fmla="+- 0 312 302"/>
                <a:gd name="T111" fmla="*/ 312 h 2988"/>
                <a:gd name="T112" fmla="+- 0 8984 6209"/>
                <a:gd name="T113" fmla="*/ T112 w 3074"/>
                <a:gd name="T114" fmla="+- 0 302 302"/>
                <a:gd name="T115" fmla="*/ 302 h 298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</a:cxnLst>
              <a:rect l="0" t="0" r="r" b="b"/>
              <a:pathLst>
                <a:path w="3074" h="2988">
                  <a:moveTo>
                    <a:pt x="2775" y="0"/>
                  </a:moveTo>
                  <a:lnTo>
                    <a:pt x="299" y="0"/>
                  </a:lnTo>
                  <a:lnTo>
                    <a:pt x="219" y="10"/>
                  </a:lnTo>
                  <a:lnTo>
                    <a:pt x="148" y="41"/>
                  </a:lnTo>
                  <a:lnTo>
                    <a:pt x="88" y="87"/>
                  </a:lnTo>
                  <a:lnTo>
                    <a:pt x="41" y="148"/>
                  </a:lnTo>
                  <a:lnTo>
                    <a:pt x="11" y="219"/>
                  </a:lnTo>
                  <a:lnTo>
                    <a:pt x="0" y="299"/>
                  </a:lnTo>
                  <a:lnTo>
                    <a:pt x="0" y="2689"/>
                  </a:lnTo>
                  <a:lnTo>
                    <a:pt x="11" y="2768"/>
                  </a:lnTo>
                  <a:lnTo>
                    <a:pt x="41" y="2840"/>
                  </a:lnTo>
                  <a:lnTo>
                    <a:pt x="88" y="2900"/>
                  </a:lnTo>
                  <a:lnTo>
                    <a:pt x="148" y="2947"/>
                  </a:lnTo>
                  <a:lnTo>
                    <a:pt x="219" y="2977"/>
                  </a:lnTo>
                  <a:lnTo>
                    <a:pt x="299" y="2988"/>
                  </a:lnTo>
                  <a:lnTo>
                    <a:pt x="2775" y="2988"/>
                  </a:lnTo>
                  <a:lnTo>
                    <a:pt x="2855" y="2977"/>
                  </a:lnTo>
                  <a:lnTo>
                    <a:pt x="2926" y="2947"/>
                  </a:lnTo>
                  <a:lnTo>
                    <a:pt x="2986" y="2900"/>
                  </a:lnTo>
                  <a:lnTo>
                    <a:pt x="3033" y="2840"/>
                  </a:lnTo>
                  <a:lnTo>
                    <a:pt x="3063" y="2768"/>
                  </a:lnTo>
                  <a:lnTo>
                    <a:pt x="3074" y="2689"/>
                  </a:lnTo>
                  <a:lnTo>
                    <a:pt x="3074" y="299"/>
                  </a:lnTo>
                  <a:lnTo>
                    <a:pt x="3063" y="219"/>
                  </a:lnTo>
                  <a:lnTo>
                    <a:pt x="3033" y="148"/>
                  </a:lnTo>
                  <a:lnTo>
                    <a:pt x="2986" y="87"/>
                  </a:lnTo>
                  <a:lnTo>
                    <a:pt x="2926" y="41"/>
                  </a:lnTo>
                  <a:lnTo>
                    <a:pt x="2855" y="10"/>
                  </a:lnTo>
                  <a:lnTo>
                    <a:pt x="2775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7" name="Freeform 1691">
              <a:extLst>
                <a:ext uri="{FF2B5EF4-FFF2-40B4-BE49-F238E27FC236}">
                  <a16:creationId xmlns:a16="http://schemas.microsoft.com/office/drawing/2014/main" id="{4C786052-C6CB-4C2D-A7E9-EF25523D7BB5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3" y="1199"/>
              <a:ext cx="2460" cy="901"/>
            </a:xfrm>
            <a:custGeom>
              <a:avLst/>
              <a:gdLst>
                <a:gd name="T0" fmla="+- 0 8882 6513"/>
                <a:gd name="T1" fmla="*/ T0 w 2460"/>
                <a:gd name="T2" fmla="+- 0 1199 1199"/>
                <a:gd name="T3" fmla="*/ 1199 h 901"/>
                <a:gd name="T4" fmla="+- 0 6603 6513"/>
                <a:gd name="T5" fmla="*/ T4 w 2460"/>
                <a:gd name="T6" fmla="+- 0 1199 1199"/>
                <a:gd name="T7" fmla="*/ 1199 h 901"/>
                <a:gd name="T8" fmla="+- 0 6568 6513"/>
                <a:gd name="T9" fmla="*/ T8 w 2460"/>
                <a:gd name="T10" fmla="+- 0 1206 1199"/>
                <a:gd name="T11" fmla="*/ 1206 h 901"/>
                <a:gd name="T12" fmla="+- 0 6540 6513"/>
                <a:gd name="T13" fmla="*/ T12 w 2460"/>
                <a:gd name="T14" fmla="+- 0 1226 1199"/>
                <a:gd name="T15" fmla="*/ 1226 h 901"/>
                <a:gd name="T16" fmla="+- 0 6520 6513"/>
                <a:gd name="T17" fmla="*/ T16 w 2460"/>
                <a:gd name="T18" fmla="+- 0 1254 1199"/>
                <a:gd name="T19" fmla="*/ 1254 h 901"/>
                <a:gd name="T20" fmla="+- 0 6513 6513"/>
                <a:gd name="T21" fmla="*/ T20 w 2460"/>
                <a:gd name="T22" fmla="+- 0 1289 1199"/>
                <a:gd name="T23" fmla="*/ 1289 h 901"/>
                <a:gd name="T24" fmla="+- 0 6513 6513"/>
                <a:gd name="T25" fmla="*/ T24 w 2460"/>
                <a:gd name="T26" fmla="+- 0 2010 1199"/>
                <a:gd name="T27" fmla="*/ 2010 h 901"/>
                <a:gd name="T28" fmla="+- 0 6520 6513"/>
                <a:gd name="T29" fmla="*/ T28 w 2460"/>
                <a:gd name="T30" fmla="+- 0 2045 1199"/>
                <a:gd name="T31" fmla="*/ 2045 h 901"/>
                <a:gd name="T32" fmla="+- 0 6540 6513"/>
                <a:gd name="T33" fmla="*/ T32 w 2460"/>
                <a:gd name="T34" fmla="+- 0 2074 1199"/>
                <a:gd name="T35" fmla="*/ 2074 h 901"/>
                <a:gd name="T36" fmla="+- 0 6568 6513"/>
                <a:gd name="T37" fmla="*/ T36 w 2460"/>
                <a:gd name="T38" fmla="+- 0 2093 1199"/>
                <a:gd name="T39" fmla="*/ 2093 h 901"/>
                <a:gd name="T40" fmla="+- 0 6603 6513"/>
                <a:gd name="T41" fmla="*/ T40 w 2460"/>
                <a:gd name="T42" fmla="+- 0 2100 1199"/>
                <a:gd name="T43" fmla="*/ 2100 h 901"/>
                <a:gd name="T44" fmla="+- 0 8882 6513"/>
                <a:gd name="T45" fmla="*/ T44 w 2460"/>
                <a:gd name="T46" fmla="+- 0 2100 1199"/>
                <a:gd name="T47" fmla="*/ 2100 h 901"/>
                <a:gd name="T48" fmla="+- 0 8917 6513"/>
                <a:gd name="T49" fmla="*/ T48 w 2460"/>
                <a:gd name="T50" fmla="+- 0 2093 1199"/>
                <a:gd name="T51" fmla="*/ 2093 h 901"/>
                <a:gd name="T52" fmla="+- 0 8946 6513"/>
                <a:gd name="T53" fmla="*/ T52 w 2460"/>
                <a:gd name="T54" fmla="+- 0 2074 1199"/>
                <a:gd name="T55" fmla="*/ 2074 h 901"/>
                <a:gd name="T56" fmla="+- 0 8965 6513"/>
                <a:gd name="T57" fmla="*/ T56 w 2460"/>
                <a:gd name="T58" fmla="+- 0 2045 1199"/>
                <a:gd name="T59" fmla="*/ 2045 h 901"/>
                <a:gd name="T60" fmla="+- 0 8972 6513"/>
                <a:gd name="T61" fmla="*/ T60 w 2460"/>
                <a:gd name="T62" fmla="+- 0 2010 1199"/>
                <a:gd name="T63" fmla="*/ 2010 h 901"/>
                <a:gd name="T64" fmla="+- 0 8972 6513"/>
                <a:gd name="T65" fmla="*/ T64 w 2460"/>
                <a:gd name="T66" fmla="+- 0 1289 1199"/>
                <a:gd name="T67" fmla="*/ 1289 h 901"/>
                <a:gd name="T68" fmla="+- 0 8965 6513"/>
                <a:gd name="T69" fmla="*/ T68 w 2460"/>
                <a:gd name="T70" fmla="+- 0 1254 1199"/>
                <a:gd name="T71" fmla="*/ 1254 h 901"/>
                <a:gd name="T72" fmla="+- 0 8946 6513"/>
                <a:gd name="T73" fmla="*/ T72 w 2460"/>
                <a:gd name="T74" fmla="+- 0 1226 1199"/>
                <a:gd name="T75" fmla="*/ 1226 h 901"/>
                <a:gd name="T76" fmla="+- 0 8917 6513"/>
                <a:gd name="T77" fmla="*/ T76 w 2460"/>
                <a:gd name="T78" fmla="+- 0 1206 1199"/>
                <a:gd name="T79" fmla="*/ 1206 h 901"/>
                <a:gd name="T80" fmla="+- 0 8882 6513"/>
                <a:gd name="T81" fmla="*/ T80 w 2460"/>
                <a:gd name="T82" fmla="+- 0 1199 1199"/>
                <a:gd name="T83" fmla="*/ 1199 h 90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2460" h="901">
                  <a:moveTo>
                    <a:pt x="2369" y="0"/>
                  </a:moveTo>
                  <a:lnTo>
                    <a:pt x="90" y="0"/>
                  </a:lnTo>
                  <a:lnTo>
                    <a:pt x="55" y="7"/>
                  </a:lnTo>
                  <a:lnTo>
                    <a:pt x="27" y="27"/>
                  </a:lnTo>
                  <a:lnTo>
                    <a:pt x="7" y="55"/>
                  </a:lnTo>
                  <a:lnTo>
                    <a:pt x="0" y="90"/>
                  </a:lnTo>
                  <a:lnTo>
                    <a:pt x="0" y="811"/>
                  </a:lnTo>
                  <a:lnTo>
                    <a:pt x="7" y="846"/>
                  </a:lnTo>
                  <a:lnTo>
                    <a:pt x="27" y="875"/>
                  </a:lnTo>
                  <a:lnTo>
                    <a:pt x="55" y="894"/>
                  </a:lnTo>
                  <a:lnTo>
                    <a:pt x="90" y="901"/>
                  </a:lnTo>
                  <a:lnTo>
                    <a:pt x="2369" y="901"/>
                  </a:lnTo>
                  <a:lnTo>
                    <a:pt x="2404" y="894"/>
                  </a:lnTo>
                  <a:lnTo>
                    <a:pt x="2433" y="875"/>
                  </a:lnTo>
                  <a:lnTo>
                    <a:pt x="2452" y="846"/>
                  </a:lnTo>
                  <a:lnTo>
                    <a:pt x="2459" y="811"/>
                  </a:lnTo>
                  <a:lnTo>
                    <a:pt x="2459" y="90"/>
                  </a:lnTo>
                  <a:lnTo>
                    <a:pt x="2452" y="55"/>
                  </a:lnTo>
                  <a:lnTo>
                    <a:pt x="2433" y="27"/>
                  </a:lnTo>
                  <a:lnTo>
                    <a:pt x="2404" y="7"/>
                  </a:lnTo>
                  <a:lnTo>
                    <a:pt x="2369" y="0"/>
                  </a:lnTo>
                  <a:close/>
                </a:path>
              </a:pathLst>
            </a:custGeom>
            <a:solidFill>
              <a:srgbClr val="A600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8" name="Freeform 1690">
              <a:extLst>
                <a:ext uri="{FF2B5EF4-FFF2-40B4-BE49-F238E27FC236}">
                  <a16:creationId xmlns:a16="http://schemas.microsoft.com/office/drawing/2014/main" id="{BD8EC5FD-902E-4702-86A7-11C9BD940259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3" y="1199"/>
              <a:ext cx="2460" cy="901"/>
            </a:xfrm>
            <a:custGeom>
              <a:avLst/>
              <a:gdLst>
                <a:gd name="T0" fmla="+- 0 6513 6513"/>
                <a:gd name="T1" fmla="*/ T0 w 2460"/>
                <a:gd name="T2" fmla="+- 0 1289 1199"/>
                <a:gd name="T3" fmla="*/ 1289 h 901"/>
                <a:gd name="T4" fmla="+- 0 6520 6513"/>
                <a:gd name="T5" fmla="*/ T4 w 2460"/>
                <a:gd name="T6" fmla="+- 0 1254 1199"/>
                <a:gd name="T7" fmla="*/ 1254 h 901"/>
                <a:gd name="T8" fmla="+- 0 6540 6513"/>
                <a:gd name="T9" fmla="*/ T8 w 2460"/>
                <a:gd name="T10" fmla="+- 0 1226 1199"/>
                <a:gd name="T11" fmla="*/ 1226 h 901"/>
                <a:gd name="T12" fmla="+- 0 6568 6513"/>
                <a:gd name="T13" fmla="*/ T12 w 2460"/>
                <a:gd name="T14" fmla="+- 0 1206 1199"/>
                <a:gd name="T15" fmla="*/ 1206 h 901"/>
                <a:gd name="T16" fmla="+- 0 6603 6513"/>
                <a:gd name="T17" fmla="*/ T16 w 2460"/>
                <a:gd name="T18" fmla="+- 0 1199 1199"/>
                <a:gd name="T19" fmla="*/ 1199 h 901"/>
                <a:gd name="T20" fmla="+- 0 8882 6513"/>
                <a:gd name="T21" fmla="*/ T20 w 2460"/>
                <a:gd name="T22" fmla="+- 0 1199 1199"/>
                <a:gd name="T23" fmla="*/ 1199 h 901"/>
                <a:gd name="T24" fmla="+- 0 8917 6513"/>
                <a:gd name="T25" fmla="*/ T24 w 2460"/>
                <a:gd name="T26" fmla="+- 0 1206 1199"/>
                <a:gd name="T27" fmla="*/ 1206 h 901"/>
                <a:gd name="T28" fmla="+- 0 8946 6513"/>
                <a:gd name="T29" fmla="*/ T28 w 2460"/>
                <a:gd name="T30" fmla="+- 0 1226 1199"/>
                <a:gd name="T31" fmla="*/ 1226 h 901"/>
                <a:gd name="T32" fmla="+- 0 8965 6513"/>
                <a:gd name="T33" fmla="*/ T32 w 2460"/>
                <a:gd name="T34" fmla="+- 0 1254 1199"/>
                <a:gd name="T35" fmla="*/ 1254 h 901"/>
                <a:gd name="T36" fmla="+- 0 8972 6513"/>
                <a:gd name="T37" fmla="*/ T36 w 2460"/>
                <a:gd name="T38" fmla="+- 0 1289 1199"/>
                <a:gd name="T39" fmla="*/ 1289 h 901"/>
                <a:gd name="T40" fmla="+- 0 8972 6513"/>
                <a:gd name="T41" fmla="*/ T40 w 2460"/>
                <a:gd name="T42" fmla="+- 0 2010 1199"/>
                <a:gd name="T43" fmla="*/ 2010 h 901"/>
                <a:gd name="T44" fmla="+- 0 8965 6513"/>
                <a:gd name="T45" fmla="*/ T44 w 2460"/>
                <a:gd name="T46" fmla="+- 0 2045 1199"/>
                <a:gd name="T47" fmla="*/ 2045 h 901"/>
                <a:gd name="T48" fmla="+- 0 8946 6513"/>
                <a:gd name="T49" fmla="*/ T48 w 2460"/>
                <a:gd name="T50" fmla="+- 0 2074 1199"/>
                <a:gd name="T51" fmla="*/ 2074 h 901"/>
                <a:gd name="T52" fmla="+- 0 8917 6513"/>
                <a:gd name="T53" fmla="*/ T52 w 2460"/>
                <a:gd name="T54" fmla="+- 0 2093 1199"/>
                <a:gd name="T55" fmla="*/ 2093 h 901"/>
                <a:gd name="T56" fmla="+- 0 8882 6513"/>
                <a:gd name="T57" fmla="*/ T56 w 2460"/>
                <a:gd name="T58" fmla="+- 0 2100 1199"/>
                <a:gd name="T59" fmla="*/ 2100 h 901"/>
                <a:gd name="T60" fmla="+- 0 6603 6513"/>
                <a:gd name="T61" fmla="*/ T60 w 2460"/>
                <a:gd name="T62" fmla="+- 0 2100 1199"/>
                <a:gd name="T63" fmla="*/ 2100 h 901"/>
                <a:gd name="T64" fmla="+- 0 6568 6513"/>
                <a:gd name="T65" fmla="*/ T64 w 2460"/>
                <a:gd name="T66" fmla="+- 0 2093 1199"/>
                <a:gd name="T67" fmla="*/ 2093 h 901"/>
                <a:gd name="T68" fmla="+- 0 6540 6513"/>
                <a:gd name="T69" fmla="*/ T68 w 2460"/>
                <a:gd name="T70" fmla="+- 0 2074 1199"/>
                <a:gd name="T71" fmla="*/ 2074 h 901"/>
                <a:gd name="T72" fmla="+- 0 6520 6513"/>
                <a:gd name="T73" fmla="*/ T72 w 2460"/>
                <a:gd name="T74" fmla="+- 0 2045 1199"/>
                <a:gd name="T75" fmla="*/ 2045 h 901"/>
                <a:gd name="T76" fmla="+- 0 6513 6513"/>
                <a:gd name="T77" fmla="*/ T76 w 2460"/>
                <a:gd name="T78" fmla="+- 0 2010 1199"/>
                <a:gd name="T79" fmla="*/ 2010 h 901"/>
                <a:gd name="T80" fmla="+- 0 6513 6513"/>
                <a:gd name="T81" fmla="*/ T80 w 2460"/>
                <a:gd name="T82" fmla="+- 0 1289 1199"/>
                <a:gd name="T83" fmla="*/ 1289 h 90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2460" h="901">
                  <a:moveTo>
                    <a:pt x="0" y="90"/>
                  </a:moveTo>
                  <a:lnTo>
                    <a:pt x="7" y="55"/>
                  </a:lnTo>
                  <a:lnTo>
                    <a:pt x="27" y="27"/>
                  </a:lnTo>
                  <a:lnTo>
                    <a:pt x="55" y="7"/>
                  </a:lnTo>
                  <a:lnTo>
                    <a:pt x="90" y="0"/>
                  </a:lnTo>
                  <a:lnTo>
                    <a:pt x="2369" y="0"/>
                  </a:lnTo>
                  <a:lnTo>
                    <a:pt x="2404" y="7"/>
                  </a:lnTo>
                  <a:lnTo>
                    <a:pt x="2433" y="27"/>
                  </a:lnTo>
                  <a:lnTo>
                    <a:pt x="2452" y="55"/>
                  </a:lnTo>
                  <a:lnTo>
                    <a:pt x="2459" y="90"/>
                  </a:lnTo>
                  <a:lnTo>
                    <a:pt x="2459" y="811"/>
                  </a:lnTo>
                  <a:lnTo>
                    <a:pt x="2452" y="846"/>
                  </a:lnTo>
                  <a:lnTo>
                    <a:pt x="2433" y="875"/>
                  </a:lnTo>
                  <a:lnTo>
                    <a:pt x="2404" y="894"/>
                  </a:lnTo>
                  <a:lnTo>
                    <a:pt x="2369" y="901"/>
                  </a:lnTo>
                  <a:lnTo>
                    <a:pt x="90" y="901"/>
                  </a:lnTo>
                  <a:lnTo>
                    <a:pt x="55" y="894"/>
                  </a:lnTo>
                  <a:lnTo>
                    <a:pt x="27" y="875"/>
                  </a:lnTo>
                  <a:lnTo>
                    <a:pt x="7" y="846"/>
                  </a:lnTo>
                  <a:lnTo>
                    <a:pt x="0" y="811"/>
                  </a:lnTo>
                  <a:lnTo>
                    <a:pt x="0" y="90"/>
                  </a:lnTo>
                  <a:close/>
                </a:path>
              </a:pathLst>
            </a:custGeom>
            <a:noFill/>
            <a:ln w="2540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9" name="Freeform 1689">
              <a:extLst>
                <a:ext uri="{FF2B5EF4-FFF2-40B4-BE49-F238E27FC236}">
                  <a16:creationId xmlns:a16="http://schemas.microsoft.com/office/drawing/2014/main" id="{B575FEAA-466D-443F-A249-5CDD525649A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3" y="2238"/>
              <a:ext cx="2460" cy="901"/>
            </a:xfrm>
            <a:custGeom>
              <a:avLst/>
              <a:gdLst>
                <a:gd name="T0" fmla="+- 0 8882 6513"/>
                <a:gd name="T1" fmla="*/ T0 w 2460"/>
                <a:gd name="T2" fmla="+- 0 2239 2239"/>
                <a:gd name="T3" fmla="*/ 2239 h 901"/>
                <a:gd name="T4" fmla="+- 0 6603 6513"/>
                <a:gd name="T5" fmla="*/ T4 w 2460"/>
                <a:gd name="T6" fmla="+- 0 2239 2239"/>
                <a:gd name="T7" fmla="*/ 2239 h 901"/>
                <a:gd name="T8" fmla="+- 0 6568 6513"/>
                <a:gd name="T9" fmla="*/ T8 w 2460"/>
                <a:gd name="T10" fmla="+- 0 2246 2239"/>
                <a:gd name="T11" fmla="*/ 2246 h 901"/>
                <a:gd name="T12" fmla="+- 0 6540 6513"/>
                <a:gd name="T13" fmla="*/ T12 w 2460"/>
                <a:gd name="T14" fmla="+- 0 2265 2239"/>
                <a:gd name="T15" fmla="*/ 2265 h 901"/>
                <a:gd name="T16" fmla="+- 0 6520 6513"/>
                <a:gd name="T17" fmla="*/ T16 w 2460"/>
                <a:gd name="T18" fmla="+- 0 2294 2239"/>
                <a:gd name="T19" fmla="*/ 2294 h 901"/>
                <a:gd name="T20" fmla="+- 0 6513 6513"/>
                <a:gd name="T21" fmla="*/ T20 w 2460"/>
                <a:gd name="T22" fmla="+- 0 2329 2239"/>
                <a:gd name="T23" fmla="*/ 2329 h 901"/>
                <a:gd name="T24" fmla="+- 0 6513 6513"/>
                <a:gd name="T25" fmla="*/ T24 w 2460"/>
                <a:gd name="T26" fmla="+- 0 3050 2239"/>
                <a:gd name="T27" fmla="*/ 3050 h 901"/>
                <a:gd name="T28" fmla="+- 0 6520 6513"/>
                <a:gd name="T29" fmla="*/ T28 w 2460"/>
                <a:gd name="T30" fmla="+- 0 3084 2239"/>
                <a:gd name="T31" fmla="*/ 3084 h 901"/>
                <a:gd name="T32" fmla="+- 0 6540 6513"/>
                <a:gd name="T33" fmla="*/ T32 w 2460"/>
                <a:gd name="T34" fmla="+- 0 3113 2239"/>
                <a:gd name="T35" fmla="*/ 3113 h 901"/>
                <a:gd name="T36" fmla="+- 0 6568 6513"/>
                <a:gd name="T37" fmla="*/ T36 w 2460"/>
                <a:gd name="T38" fmla="+- 0 3132 2239"/>
                <a:gd name="T39" fmla="*/ 3132 h 901"/>
                <a:gd name="T40" fmla="+- 0 6603 6513"/>
                <a:gd name="T41" fmla="*/ T40 w 2460"/>
                <a:gd name="T42" fmla="+- 0 3140 2239"/>
                <a:gd name="T43" fmla="*/ 3140 h 901"/>
                <a:gd name="T44" fmla="+- 0 8882 6513"/>
                <a:gd name="T45" fmla="*/ T44 w 2460"/>
                <a:gd name="T46" fmla="+- 0 3140 2239"/>
                <a:gd name="T47" fmla="*/ 3140 h 901"/>
                <a:gd name="T48" fmla="+- 0 8917 6513"/>
                <a:gd name="T49" fmla="*/ T48 w 2460"/>
                <a:gd name="T50" fmla="+- 0 3132 2239"/>
                <a:gd name="T51" fmla="*/ 3132 h 901"/>
                <a:gd name="T52" fmla="+- 0 8946 6513"/>
                <a:gd name="T53" fmla="*/ T52 w 2460"/>
                <a:gd name="T54" fmla="+- 0 3113 2239"/>
                <a:gd name="T55" fmla="*/ 3113 h 901"/>
                <a:gd name="T56" fmla="+- 0 8965 6513"/>
                <a:gd name="T57" fmla="*/ T56 w 2460"/>
                <a:gd name="T58" fmla="+- 0 3084 2239"/>
                <a:gd name="T59" fmla="*/ 3084 h 901"/>
                <a:gd name="T60" fmla="+- 0 8972 6513"/>
                <a:gd name="T61" fmla="*/ T60 w 2460"/>
                <a:gd name="T62" fmla="+- 0 3050 2239"/>
                <a:gd name="T63" fmla="*/ 3050 h 901"/>
                <a:gd name="T64" fmla="+- 0 8972 6513"/>
                <a:gd name="T65" fmla="*/ T64 w 2460"/>
                <a:gd name="T66" fmla="+- 0 2329 2239"/>
                <a:gd name="T67" fmla="*/ 2329 h 901"/>
                <a:gd name="T68" fmla="+- 0 8965 6513"/>
                <a:gd name="T69" fmla="*/ T68 w 2460"/>
                <a:gd name="T70" fmla="+- 0 2294 2239"/>
                <a:gd name="T71" fmla="*/ 2294 h 901"/>
                <a:gd name="T72" fmla="+- 0 8946 6513"/>
                <a:gd name="T73" fmla="*/ T72 w 2460"/>
                <a:gd name="T74" fmla="+- 0 2265 2239"/>
                <a:gd name="T75" fmla="*/ 2265 h 901"/>
                <a:gd name="T76" fmla="+- 0 8917 6513"/>
                <a:gd name="T77" fmla="*/ T76 w 2460"/>
                <a:gd name="T78" fmla="+- 0 2246 2239"/>
                <a:gd name="T79" fmla="*/ 2246 h 901"/>
                <a:gd name="T80" fmla="+- 0 8882 6513"/>
                <a:gd name="T81" fmla="*/ T80 w 2460"/>
                <a:gd name="T82" fmla="+- 0 2239 2239"/>
                <a:gd name="T83" fmla="*/ 2239 h 90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2460" h="901">
                  <a:moveTo>
                    <a:pt x="2369" y="0"/>
                  </a:moveTo>
                  <a:lnTo>
                    <a:pt x="90" y="0"/>
                  </a:lnTo>
                  <a:lnTo>
                    <a:pt x="55" y="7"/>
                  </a:lnTo>
                  <a:lnTo>
                    <a:pt x="27" y="26"/>
                  </a:lnTo>
                  <a:lnTo>
                    <a:pt x="7" y="55"/>
                  </a:lnTo>
                  <a:lnTo>
                    <a:pt x="0" y="90"/>
                  </a:lnTo>
                  <a:lnTo>
                    <a:pt x="0" y="811"/>
                  </a:lnTo>
                  <a:lnTo>
                    <a:pt x="7" y="845"/>
                  </a:lnTo>
                  <a:lnTo>
                    <a:pt x="27" y="874"/>
                  </a:lnTo>
                  <a:lnTo>
                    <a:pt x="55" y="893"/>
                  </a:lnTo>
                  <a:lnTo>
                    <a:pt x="90" y="901"/>
                  </a:lnTo>
                  <a:lnTo>
                    <a:pt x="2369" y="901"/>
                  </a:lnTo>
                  <a:lnTo>
                    <a:pt x="2404" y="893"/>
                  </a:lnTo>
                  <a:lnTo>
                    <a:pt x="2433" y="874"/>
                  </a:lnTo>
                  <a:lnTo>
                    <a:pt x="2452" y="845"/>
                  </a:lnTo>
                  <a:lnTo>
                    <a:pt x="2459" y="811"/>
                  </a:lnTo>
                  <a:lnTo>
                    <a:pt x="2459" y="90"/>
                  </a:lnTo>
                  <a:lnTo>
                    <a:pt x="2452" y="55"/>
                  </a:lnTo>
                  <a:lnTo>
                    <a:pt x="2433" y="26"/>
                  </a:lnTo>
                  <a:lnTo>
                    <a:pt x="2404" y="7"/>
                  </a:lnTo>
                  <a:lnTo>
                    <a:pt x="2369" y="0"/>
                  </a:lnTo>
                  <a:close/>
                </a:path>
              </a:pathLst>
            </a:custGeom>
            <a:solidFill>
              <a:srgbClr val="8496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20" name="Freeform 1688">
              <a:extLst>
                <a:ext uri="{FF2B5EF4-FFF2-40B4-BE49-F238E27FC236}">
                  <a16:creationId xmlns:a16="http://schemas.microsoft.com/office/drawing/2014/main" id="{C78963A2-90FF-4CD4-96B8-4C569E1BFE2A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3" y="2238"/>
              <a:ext cx="2460" cy="901"/>
            </a:xfrm>
            <a:custGeom>
              <a:avLst/>
              <a:gdLst>
                <a:gd name="T0" fmla="+- 0 6513 6513"/>
                <a:gd name="T1" fmla="*/ T0 w 2460"/>
                <a:gd name="T2" fmla="+- 0 2329 2239"/>
                <a:gd name="T3" fmla="*/ 2329 h 901"/>
                <a:gd name="T4" fmla="+- 0 6520 6513"/>
                <a:gd name="T5" fmla="*/ T4 w 2460"/>
                <a:gd name="T6" fmla="+- 0 2294 2239"/>
                <a:gd name="T7" fmla="*/ 2294 h 901"/>
                <a:gd name="T8" fmla="+- 0 6540 6513"/>
                <a:gd name="T9" fmla="*/ T8 w 2460"/>
                <a:gd name="T10" fmla="+- 0 2265 2239"/>
                <a:gd name="T11" fmla="*/ 2265 h 901"/>
                <a:gd name="T12" fmla="+- 0 6568 6513"/>
                <a:gd name="T13" fmla="*/ T12 w 2460"/>
                <a:gd name="T14" fmla="+- 0 2246 2239"/>
                <a:gd name="T15" fmla="*/ 2246 h 901"/>
                <a:gd name="T16" fmla="+- 0 6603 6513"/>
                <a:gd name="T17" fmla="*/ T16 w 2460"/>
                <a:gd name="T18" fmla="+- 0 2239 2239"/>
                <a:gd name="T19" fmla="*/ 2239 h 901"/>
                <a:gd name="T20" fmla="+- 0 8882 6513"/>
                <a:gd name="T21" fmla="*/ T20 w 2460"/>
                <a:gd name="T22" fmla="+- 0 2239 2239"/>
                <a:gd name="T23" fmla="*/ 2239 h 901"/>
                <a:gd name="T24" fmla="+- 0 8917 6513"/>
                <a:gd name="T25" fmla="*/ T24 w 2460"/>
                <a:gd name="T26" fmla="+- 0 2246 2239"/>
                <a:gd name="T27" fmla="*/ 2246 h 901"/>
                <a:gd name="T28" fmla="+- 0 8946 6513"/>
                <a:gd name="T29" fmla="*/ T28 w 2460"/>
                <a:gd name="T30" fmla="+- 0 2265 2239"/>
                <a:gd name="T31" fmla="*/ 2265 h 901"/>
                <a:gd name="T32" fmla="+- 0 8965 6513"/>
                <a:gd name="T33" fmla="*/ T32 w 2460"/>
                <a:gd name="T34" fmla="+- 0 2294 2239"/>
                <a:gd name="T35" fmla="*/ 2294 h 901"/>
                <a:gd name="T36" fmla="+- 0 8972 6513"/>
                <a:gd name="T37" fmla="*/ T36 w 2460"/>
                <a:gd name="T38" fmla="+- 0 2329 2239"/>
                <a:gd name="T39" fmla="*/ 2329 h 901"/>
                <a:gd name="T40" fmla="+- 0 8972 6513"/>
                <a:gd name="T41" fmla="*/ T40 w 2460"/>
                <a:gd name="T42" fmla="+- 0 3050 2239"/>
                <a:gd name="T43" fmla="*/ 3050 h 901"/>
                <a:gd name="T44" fmla="+- 0 8965 6513"/>
                <a:gd name="T45" fmla="*/ T44 w 2460"/>
                <a:gd name="T46" fmla="+- 0 3084 2239"/>
                <a:gd name="T47" fmla="*/ 3084 h 901"/>
                <a:gd name="T48" fmla="+- 0 8946 6513"/>
                <a:gd name="T49" fmla="*/ T48 w 2460"/>
                <a:gd name="T50" fmla="+- 0 3113 2239"/>
                <a:gd name="T51" fmla="*/ 3113 h 901"/>
                <a:gd name="T52" fmla="+- 0 8917 6513"/>
                <a:gd name="T53" fmla="*/ T52 w 2460"/>
                <a:gd name="T54" fmla="+- 0 3132 2239"/>
                <a:gd name="T55" fmla="*/ 3132 h 901"/>
                <a:gd name="T56" fmla="+- 0 8882 6513"/>
                <a:gd name="T57" fmla="*/ T56 w 2460"/>
                <a:gd name="T58" fmla="+- 0 3140 2239"/>
                <a:gd name="T59" fmla="*/ 3140 h 901"/>
                <a:gd name="T60" fmla="+- 0 6603 6513"/>
                <a:gd name="T61" fmla="*/ T60 w 2460"/>
                <a:gd name="T62" fmla="+- 0 3140 2239"/>
                <a:gd name="T63" fmla="*/ 3140 h 901"/>
                <a:gd name="T64" fmla="+- 0 6568 6513"/>
                <a:gd name="T65" fmla="*/ T64 w 2460"/>
                <a:gd name="T66" fmla="+- 0 3132 2239"/>
                <a:gd name="T67" fmla="*/ 3132 h 901"/>
                <a:gd name="T68" fmla="+- 0 6540 6513"/>
                <a:gd name="T69" fmla="*/ T68 w 2460"/>
                <a:gd name="T70" fmla="+- 0 3113 2239"/>
                <a:gd name="T71" fmla="*/ 3113 h 901"/>
                <a:gd name="T72" fmla="+- 0 6520 6513"/>
                <a:gd name="T73" fmla="*/ T72 w 2460"/>
                <a:gd name="T74" fmla="+- 0 3084 2239"/>
                <a:gd name="T75" fmla="*/ 3084 h 901"/>
                <a:gd name="T76" fmla="+- 0 6513 6513"/>
                <a:gd name="T77" fmla="*/ T76 w 2460"/>
                <a:gd name="T78" fmla="+- 0 3050 2239"/>
                <a:gd name="T79" fmla="*/ 3050 h 901"/>
                <a:gd name="T80" fmla="+- 0 6513 6513"/>
                <a:gd name="T81" fmla="*/ T80 w 2460"/>
                <a:gd name="T82" fmla="+- 0 2329 2239"/>
                <a:gd name="T83" fmla="*/ 2329 h 90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2460" h="901">
                  <a:moveTo>
                    <a:pt x="0" y="90"/>
                  </a:moveTo>
                  <a:lnTo>
                    <a:pt x="7" y="55"/>
                  </a:lnTo>
                  <a:lnTo>
                    <a:pt x="27" y="26"/>
                  </a:lnTo>
                  <a:lnTo>
                    <a:pt x="55" y="7"/>
                  </a:lnTo>
                  <a:lnTo>
                    <a:pt x="90" y="0"/>
                  </a:lnTo>
                  <a:lnTo>
                    <a:pt x="2369" y="0"/>
                  </a:lnTo>
                  <a:lnTo>
                    <a:pt x="2404" y="7"/>
                  </a:lnTo>
                  <a:lnTo>
                    <a:pt x="2433" y="26"/>
                  </a:lnTo>
                  <a:lnTo>
                    <a:pt x="2452" y="55"/>
                  </a:lnTo>
                  <a:lnTo>
                    <a:pt x="2459" y="90"/>
                  </a:lnTo>
                  <a:lnTo>
                    <a:pt x="2459" y="811"/>
                  </a:lnTo>
                  <a:lnTo>
                    <a:pt x="2452" y="845"/>
                  </a:lnTo>
                  <a:lnTo>
                    <a:pt x="2433" y="874"/>
                  </a:lnTo>
                  <a:lnTo>
                    <a:pt x="2404" y="893"/>
                  </a:lnTo>
                  <a:lnTo>
                    <a:pt x="2369" y="901"/>
                  </a:lnTo>
                  <a:lnTo>
                    <a:pt x="90" y="901"/>
                  </a:lnTo>
                  <a:lnTo>
                    <a:pt x="55" y="893"/>
                  </a:lnTo>
                  <a:lnTo>
                    <a:pt x="27" y="874"/>
                  </a:lnTo>
                  <a:lnTo>
                    <a:pt x="7" y="845"/>
                  </a:lnTo>
                  <a:lnTo>
                    <a:pt x="0" y="811"/>
                  </a:lnTo>
                  <a:lnTo>
                    <a:pt x="0" y="90"/>
                  </a:lnTo>
                  <a:close/>
                </a:path>
              </a:pathLst>
            </a:custGeom>
            <a:noFill/>
            <a:ln w="2540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21" name="Text Box 1687">
              <a:extLst>
                <a:ext uri="{FF2B5EF4-FFF2-40B4-BE49-F238E27FC236}">
                  <a16:creationId xmlns:a16="http://schemas.microsoft.com/office/drawing/2014/main" id="{6EFE1ADA-4C96-4FFB-BF73-D8E246A02C65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312" y="391"/>
              <a:ext cx="2971" cy="6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R="9525" algn="ctr">
                <a:lnSpc>
                  <a:spcPts val="1525"/>
                </a:lnSpc>
                <a:spcAft>
                  <a:spcPts val="0"/>
                </a:spcAft>
              </a:pPr>
              <a:r>
                <a:rPr lang="sr-Latn-RS" sz="1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Udeo žena i muškaraca među pešacima nastradalim u nesrećama</a:t>
              </a:r>
              <a:endPara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Text Box 1686">
              <a:extLst>
                <a:ext uri="{FF2B5EF4-FFF2-40B4-BE49-F238E27FC236}">
                  <a16:creationId xmlns:a16="http://schemas.microsoft.com/office/drawing/2014/main" id="{A6960CFD-B687-4572-82BC-324A25105A56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903" y="1518"/>
              <a:ext cx="1702" cy="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algn="just">
                <a:lnSpc>
                  <a:spcPts val="1405"/>
                </a:lnSpc>
                <a:spcAft>
                  <a:spcPts val="0"/>
                </a:spcAft>
              </a:pPr>
              <a:r>
                <a:rPr lang="sr-Latn-RS" sz="1400" b="1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Žene</a:t>
              </a:r>
              <a:r>
                <a:rPr lang="en-US" sz="1400" b="1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</a:t>
              </a:r>
              <a:r>
                <a:rPr lang="sr-Latn-RS" sz="1400" b="1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38%</a:t>
              </a:r>
              <a:endPara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Text Box 1685">
              <a:extLst>
                <a:ext uri="{FF2B5EF4-FFF2-40B4-BE49-F238E27FC236}">
                  <a16:creationId xmlns:a16="http://schemas.microsoft.com/office/drawing/2014/main" id="{D46D6F3B-9927-40C5-96E5-52E746CAAB9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609" y="2558"/>
              <a:ext cx="1806" cy="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algn="just">
                <a:lnSpc>
                  <a:spcPts val="1405"/>
                </a:lnSpc>
                <a:spcAft>
                  <a:spcPts val="0"/>
                </a:spcAft>
              </a:pPr>
              <a:r>
                <a:rPr lang="sr-Latn-RS" sz="1400" b="1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Muškarci</a:t>
              </a:r>
              <a:r>
                <a:rPr lang="en-US" sz="1400" b="1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</a:t>
              </a:r>
              <a:r>
                <a:rPr lang="sr-Latn-RS" sz="1400" b="1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62%</a:t>
              </a:r>
              <a:endPara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4" name="Group 1684">
            <a:extLst>
              <a:ext uri="{FF2B5EF4-FFF2-40B4-BE49-F238E27FC236}">
                <a16:creationId xmlns:a16="http://schemas.microsoft.com/office/drawing/2014/main" id="{FF9B5350-66B1-4687-8640-C8D5A0A3663E}"/>
              </a:ext>
            </a:extLst>
          </p:cNvPr>
          <p:cNvGrpSpPr>
            <a:grpSpLocks/>
          </p:cNvGrpSpPr>
          <p:nvPr/>
        </p:nvGrpSpPr>
        <p:grpSpPr bwMode="auto">
          <a:xfrm>
            <a:off x="2565019" y="3105981"/>
            <a:ext cx="2041525" cy="2148573"/>
            <a:chOff x="6068" y="301"/>
            <a:chExt cx="3215" cy="2988"/>
          </a:xfrm>
        </p:grpSpPr>
        <p:sp>
          <p:nvSpPr>
            <p:cNvPr id="25" name="Freeform 1692">
              <a:extLst>
                <a:ext uri="{FF2B5EF4-FFF2-40B4-BE49-F238E27FC236}">
                  <a16:creationId xmlns:a16="http://schemas.microsoft.com/office/drawing/2014/main" id="{9C4AE9BF-1B80-4501-9447-C936DAF4325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09" y="301"/>
              <a:ext cx="3074" cy="2988"/>
            </a:xfrm>
            <a:custGeom>
              <a:avLst/>
              <a:gdLst>
                <a:gd name="T0" fmla="+- 0 8984 6209"/>
                <a:gd name="T1" fmla="*/ T0 w 3074"/>
                <a:gd name="T2" fmla="+- 0 302 302"/>
                <a:gd name="T3" fmla="*/ 302 h 2988"/>
                <a:gd name="T4" fmla="+- 0 6508 6209"/>
                <a:gd name="T5" fmla="*/ T4 w 3074"/>
                <a:gd name="T6" fmla="+- 0 302 302"/>
                <a:gd name="T7" fmla="*/ 302 h 2988"/>
                <a:gd name="T8" fmla="+- 0 6428 6209"/>
                <a:gd name="T9" fmla="*/ T8 w 3074"/>
                <a:gd name="T10" fmla="+- 0 312 302"/>
                <a:gd name="T11" fmla="*/ 312 h 2988"/>
                <a:gd name="T12" fmla="+- 0 6357 6209"/>
                <a:gd name="T13" fmla="*/ T12 w 3074"/>
                <a:gd name="T14" fmla="+- 0 343 302"/>
                <a:gd name="T15" fmla="*/ 343 h 2988"/>
                <a:gd name="T16" fmla="+- 0 6297 6209"/>
                <a:gd name="T17" fmla="*/ T16 w 3074"/>
                <a:gd name="T18" fmla="+- 0 389 302"/>
                <a:gd name="T19" fmla="*/ 389 h 2988"/>
                <a:gd name="T20" fmla="+- 0 6250 6209"/>
                <a:gd name="T21" fmla="*/ T20 w 3074"/>
                <a:gd name="T22" fmla="+- 0 450 302"/>
                <a:gd name="T23" fmla="*/ 450 h 2988"/>
                <a:gd name="T24" fmla="+- 0 6220 6209"/>
                <a:gd name="T25" fmla="*/ T24 w 3074"/>
                <a:gd name="T26" fmla="+- 0 521 302"/>
                <a:gd name="T27" fmla="*/ 521 h 2988"/>
                <a:gd name="T28" fmla="+- 0 6209 6209"/>
                <a:gd name="T29" fmla="*/ T28 w 3074"/>
                <a:gd name="T30" fmla="+- 0 601 302"/>
                <a:gd name="T31" fmla="*/ 601 h 2988"/>
                <a:gd name="T32" fmla="+- 0 6209 6209"/>
                <a:gd name="T33" fmla="*/ T32 w 3074"/>
                <a:gd name="T34" fmla="+- 0 2991 302"/>
                <a:gd name="T35" fmla="*/ 2991 h 2988"/>
                <a:gd name="T36" fmla="+- 0 6220 6209"/>
                <a:gd name="T37" fmla="*/ T36 w 3074"/>
                <a:gd name="T38" fmla="+- 0 3070 302"/>
                <a:gd name="T39" fmla="*/ 3070 h 2988"/>
                <a:gd name="T40" fmla="+- 0 6250 6209"/>
                <a:gd name="T41" fmla="*/ T40 w 3074"/>
                <a:gd name="T42" fmla="+- 0 3142 302"/>
                <a:gd name="T43" fmla="*/ 3142 h 2988"/>
                <a:gd name="T44" fmla="+- 0 6297 6209"/>
                <a:gd name="T45" fmla="*/ T44 w 3074"/>
                <a:gd name="T46" fmla="+- 0 3202 302"/>
                <a:gd name="T47" fmla="*/ 3202 h 2988"/>
                <a:gd name="T48" fmla="+- 0 6357 6209"/>
                <a:gd name="T49" fmla="*/ T48 w 3074"/>
                <a:gd name="T50" fmla="+- 0 3249 302"/>
                <a:gd name="T51" fmla="*/ 3249 h 2988"/>
                <a:gd name="T52" fmla="+- 0 6428 6209"/>
                <a:gd name="T53" fmla="*/ T52 w 3074"/>
                <a:gd name="T54" fmla="+- 0 3279 302"/>
                <a:gd name="T55" fmla="*/ 3279 h 2988"/>
                <a:gd name="T56" fmla="+- 0 6508 6209"/>
                <a:gd name="T57" fmla="*/ T56 w 3074"/>
                <a:gd name="T58" fmla="+- 0 3290 302"/>
                <a:gd name="T59" fmla="*/ 3290 h 2988"/>
                <a:gd name="T60" fmla="+- 0 8984 6209"/>
                <a:gd name="T61" fmla="*/ T60 w 3074"/>
                <a:gd name="T62" fmla="+- 0 3290 302"/>
                <a:gd name="T63" fmla="*/ 3290 h 2988"/>
                <a:gd name="T64" fmla="+- 0 9064 6209"/>
                <a:gd name="T65" fmla="*/ T64 w 3074"/>
                <a:gd name="T66" fmla="+- 0 3279 302"/>
                <a:gd name="T67" fmla="*/ 3279 h 2988"/>
                <a:gd name="T68" fmla="+- 0 9135 6209"/>
                <a:gd name="T69" fmla="*/ T68 w 3074"/>
                <a:gd name="T70" fmla="+- 0 3249 302"/>
                <a:gd name="T71" fmla="*/ 3249 h 2988"/>
                <a:gd name="T72" fmla="+- 0 9195 6209"/>
                <a:gd name="T73" fmla="*/ T72 w 3074"/>
                <a:gd name="T74" fmla="+- 0 3202 302"/>
                <a:gd name="T75" fmla="*/ 3202 h 2988"/>
                <a:gd name="T76" fmla="+- 0 9242 6209"/>
                <a:gd name="T77" fmla="*/ T76 w 3074"/>
                <a:gd name="T78" fmla="+- 0 3142 302"/>
                <a:gd name="T79" fmla="*/ 3142 h 2988"/>
                <a:gd name="T80" fmla="+- 0 9272 6209"/>
                <a:gd name="T81" fmla="*/ T80 w 3074"/>
                <a:gd name="T82" fmla="+- 0 3070 302"/>
                <a:gd name="T83" fmla="*/ 3070 h 2988"/>
                <a:gd name="T84" fmla="+- 0 9283 6209"/>
                <a:gd name="T85" fmla="*/ T84 w 3074"/>
                <a:gd name="T86" fmla="+- 0 2991 302"/>
                <a:gd name="T87" fmla="*/ 2991 h 2988"/>
                <a:gd name="T88" fmla="+- 0 9283 6209"/>
                <a:gd name="T89" fmla="*/ T88 w 3074"/>
                <a:gd name="T90" fmla="+- 0 601 302"/>
                <a:gd name="T91" fmla="*/ 601 h 2988"/>
                <a:gd name="T92" fmla="+- 0 9272 6209"/>
                <a:gd name="T93" fmla="*/ T92 w 3074"/>
                <a:gd name="T94" fmla="+- 0 521 302"/>
                <a:gd name="T95" fmla="*/ 521 h 2988"/>
                <a:gd name="T96" fmla="+- 0 9242 6209"/>
                <a:gd name="T97" fmla="*/ T96 w 3074"/>
                <a:gd name="T98" fmla="+- 0 450 302"/>
                <a:gd name="T99" fmla="*/ 450 h 2988"/>
                <a:gd name="T100" fmla="+- 0 9195 6209"/>
                <a:gd name="T101" fmla="*/ T100 w 3074"/>
                <a:gd name="T102" fmla="+- 0 389 302"/>
                <a:gd name="T103" fmla="*/ 389 h 2988"/>
                <a:gd name="T104" fmla="+- 0 9135 6209"/>
                <a:gd name="T105" fmla="*/ T104 w 3074"/>
                <a:gd name="T106" fmla="+- 0 343 302"/>
                <a:gd name="T107" fmla="*/ 343 h 2988"/>
                <a:gd name="T108" fmla="+- 0 9064 6209"/>
                <a:gd name="T109" fmla="*/ T108 w 3074"/>
                <a:gd name="T110" fmla="+- 0 312 302"/>
                <a:gd name="T111" fmla="*/ 312 h 2988"/>
                <a:gd name="T112" fmla="+- 0 8984 6209"/>
                <a:gd name="T113" fmla="*/ T112 w 3074"/>
                <a:gd name="T114" fmla="+- 0 302 302"/>
                <a:gd name="T115" fmla="*/ 302 h 298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</a:cxnLst>
              <a:rect l="0" t="0" r="r" b="b"/>
              <a:pathLst>
                <a:path w="3074" h="2988">
                  <a:moveTo>
                    <a:pt x="2775" y="0"/>
                  </a:moveTo>
                  <a:lnTo>
                    <a:pt x="299" y="0"/>
                  </a:lnTo>
                  <a:lnTo>
                    <a:pt x="219" y="10"/>
                  </a:lnTo>
                  <a:lnTo>
                    <a:pt x="148" y="41"/>
                  </a:lnTo>
                  <a:lnTo>
                    <a:pt x="88" y="87"/>
                  </a:lnTo>
                  <a:lnTo>
                    <a:pt x="41" y="148"/>
                  </a:lnTo>
                  <a:lnTo>
                    <a:pt x="11" y="219"/>
                  </a:lnTo>
                  <a:lnTo>
                    <a:pt x="0" y="299"/>
                  </a:lnTo>
                  <a:lnTo>
                    <a:pt x="0" y="2689"/>
                  </a:lnTo>
                  <a:lnTo>
                    <a:pt x="11" y="2768"/>
                  </a:lnTo>
                  <a:lnTo>
                    <a:pt x="41" y="2840"/>
                  </a:lnTo>
                  <a:lnTo>
                    <a:pt x="88" y="2900"/>
                  </a:lnTo>
                  <a:lnTo>
                    <a:pt x="148" y="2947"/>
                  </a:lnTo>
                  <a:lnTo>
                    <a:pt x="219" y="2977"/>
                  </a:lnTo>
                  <a:lnTo>
                    <a:pt x="299" y="2988"/>
                  </a:lnTo>
                  <a:lnTo>
                    <a:pt x="2775" y="2988"/>
                  </a:lnTo>
                  <a:lnTo>
                    <a:pt x="2855" y="2977"/>
                  </a:lnTo>
                  <a:lnTo>
                    <a:pt x="2926" y="2947"/>
                  </a:lnTo>
                  <a:lnTo>
                    <a:pt x="2986" y="2900"/>
                  </a:lnTo>
                  <a:lnTo>
                    <a:pt x="3033" y="2840"/>
                  </a:lnTo>
                  <a:lnTo>
                    <a:pt x="3063" y="2768"/>
                  </a:lnTo>
                  <a:lnTo>
                    <a:pt x="3074" y="2689"/>
                  </a:lnTo>
                  <a:lnTo>
                    <a:pt x="3074" y="299"/>
                  </a:lnTo>
                  <a:lnTo>
                    <a:pt x="3063" y="219"/>
                  </a:lnTo>
                  <a:lnTo>
                    <a:pt x="3033" y="148"/>
                  </a:lnTo>
                  <a:lnTo>
                    <a:pt x="2986" y="87"/>
                  </a:lnTo>
                  <a:lnTo>
                    <a:pt x="2926" y="41"/>
                  </a:lnTo>
                  <a:lnTo>
                    <a:pt x="2855" y="10"/>
                  </a:lnTo>
                  <a:lnTo>
                    <a:pt x="2775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26" name="Freeform 1691">
              <a:extLst>
                <a:ext uri="{FF2B5EF4-FFF2-40B4-BE49-F238E27FC236}">
                  <a16:creationId xmlns:a16="http://schemas.microsoft.com/office/drawing/2014/main" id="{D63C6777-B55F-461A-AA22-E6FB991E7AB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3" y="1199"/>
              <a:ext cx="2460" cy="901"/>
            </a:xfrm>
            <a:custGeom>
              <a:avLst/>
              <a:gdLst>
                <a:gd name="T0" fmla="+- 0 8882 6513"/>
                <a:gd name="T1" fmla="*/ T0 w 2460"/>
                <a:gd name="T2" fmla="+- 0 1199 1199"/>
                <a:gd name="T3" fmla="*/ 1199 h 901"/>
                <a:gd name="T4" fmla="+- 0 6603 6513"/>
                <a:gd name="T5" fmla="*/ T4 w 2460"/>
                <a:gd name="T6" fmla="+- 0 1199 1199"/>
                <a:gd name="T7" fmla="*/ 1199 h 901"/>
                <a:gd name="T8" fmla="+- 0 6568 6513"/>
                <a:gd name="T9" fmla="*/ T8 w 2460"/>
                <a:gd name="T10" fmla="+- 0 1206 1199"/>
                <a:gd name="T11" fmla="*/ 1206 h 901"/>
                <a:gd name="T12" fmla="+- 0 6540 6513"/>
                <a:gd name="T13" fmla="*/ T12 w 2460"/>
                <a:gd name="T14" fmla="+- 0 1226 1199"/>
                <a:gd name="T15" fmla="*/ 1226 h 901"/>
                <a:gd name="T16" fmla="+- 0 6520 6513"/>
                <a:gd name="T17" fmla="*/ T16 w 2460"/>
                <a:gd name="T18" fmla="+- 0 1254 1199"/>
                <a:gd name="T19" fmla="*/ 1254 h 901"/>
                <a:gd name="T20" fmla="+- 0 6513 6513"/>
                <a:gd name="T21" fmla="*/ T20 w 2460"/>
                <a:gd name="T22" fmla="+- 0 1289 1199"/>
                <a:gd name="T23" fmla="*/ 1289 h 901"/>
                <a:gd name="T24" fmla="+- 0 6513 6513"/>
                <a:gd name="T25" fmla="*/ T24 w 2460"/>
                <a:gd name="T26" fmla="+- 0 2010 1199"/>
                <a:gd name="T27" fmla="*/ 2010 h 901"/>
                <a:gd name="T28" fmla="+- 0 6520 6513"/>
                <a:gd name="T29" fmla="*/ T28 w 2460"/>
                <a:gd name="T30" fmla="+- 0 2045 1199"/>
                <a:gd name="T31" fmla="*/ 2045 h 901"/>
                <a:gd name="T32" fmla="+- 0 6540 6513"/>
                <a:gd name="T33" fmla="*/ T32 w 2460"/>
                <a:gd name="T34" fmla="+- 0 2074 1199"/>
                <a:gd name="T35" fmla="*/ 2074 h 901"/>
                <a:gd name="T36" fmla="+- 0 6568 6513"/>
                <a:gd name="T37" fmla="*/ T36 w 2460"/>
                <a:gd name="T38" fmla="+- 0 2093 1199"/>
                <a:gd name="T39" fmla="*/ 2093 h 901"/>
                <a:gd name="T40" fmla="+- 0 6603 6513"/>
                <a:gd name="T41" fmla="*/ T40 w 2460"/>
                <a:gd name="T42" fmla="+- 0 2100 1199"/>
                <a:gd name="T43" fmla="*/ 2100 h 901"/>
                <a:gd name="T44" fmla="+- 0 8882 6513"/>
                <a:gd name="T45" fmla="*/ T44 w 2460"/>
                <a:gd name="T46" fmla="+- 0 2100 1199"/>
                <a:gd name="T47" fmla="*/ 2100 h 901"/>
                <a:gd name="T48" fmla="+- 0 8917 6513"/>
                <a:gd name="T49" fmla="*/ T48 w 2460"/>
                <a:gd name="T50" fmla="+- 0 2093 1199"/>
                <a:gd name="T51" fmla="*/ 2093 h 901"/>
                <a:gd name="T52" fmla="+- 0 8946 6513"/>
                <a:gd name="T53" fmla="*/ T52 w 2460"/>
                <a:gd name="T54" fmla="+- 0 2074 1199"/>
                <a:gd name="T55" fmla="*/ 2074 h 901"/>
                <a:gd name="T56" fmla="+- 0 8965 6513"/>
                <a:gd name="T57" fmla="*/ T56 w 2460"/>
                <a:gd name="T58" fmla="+- 0 2045 1199"/>
                <a:gd name="T59" fmla="*/ 2045 h 901"/>
                <a:gd name="T60" fmla="+- 0 8972 6513"/>
                <a:gd name="T61" fmla="*/ T60 w 2460"/>
                <a:gd name="T62" fmla="+- 0 2010 1199"/>
                <a:gd name="T63" fmla="*/ 2010 h 901"/>
                <a:gd name="T64" fmla="+- 0 8972 6513"/>
                <a:gd name="T65" fmla="*/ T64 w 2460"/>
                <a:gd name="T66" fmla="+- 0 1289 1199"/>
                <a:gd name="T67" fmla="*/ 1289 h 901"/>
                <a:gd name="T68" fmla="+- 0 8965 6513"/>
                <a:gd name="T69" fmla="*/ T68 w 2460"/>
                <a:gd name="T70" fmla="+- 0 1254 1199"/>
                <a:gd name="T71" fmla="*/ 1254 h 901"/>
                <a:gd name="T72" fmla="+- 0 8946 6513"/>
                <a:gd name="T73" fmla="*/ T72 w 2460"/>
                <a:gd name="T74" fmla="+- 0 1226 1199"/>
                <a:gd name="T75" fmla="*/ 1226 h 901"/>
                <a:gd name="T76" fmla="+- 0 8917 6513"/>
                <a:gd name="T77" fmla="*/ T76 w 2460"/>
                <a:gd name="T78" fmla="+- 0 1206 1199"/>
                <a:gd name="T79" fmla="*/ 1206 h 901"/>
                <a:gd name="T80" fmla="+- 0 8882 6513"/>
                <a:gd name="T81" fmla="*/ T80 w 2460"/>
                <a:gd name="T82" fmla="+- 0 1199 1199"/>
                <a:gd name="T83" fmla="*/ 1199 h 90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2460" h="901">
                  <a:moveTo>
                    <a:pt x="2369" y="0"/>
                  </a:moveTo>
                  <a:lnTo>
                    <a:pt x="90" y="0"/>
                  </a:lnTo>
                  <a:lnTo>
                    <a:pt x="55" y="7"/>
                  </a:lnTo>
                  <a:lnTo>
                    <a:pt x="27" y="27"/>
                  </a:lnTo>
                  <a:lnTo>
                    <a:pt x="7" y="55"/>
                  </a:lnTo>
                  <a:lnTo>
                    <a:pt x="0" y="90"/>
                  </a:lnTo>
                  <a:lnTo>
                    <a:pt x="0" y="811"/>
                  </a:lnTo>
                  <a:lnTo>
                    <a:pt x="7" y="846"/>
                  </a:lnTo>
                  <a:lnTo>
                    <a:pt x="27" y="875"/>
                  </a:lnTo>
                  <a:lnTo>
                    <a:pt x="55" y="894"/>
                  </a:lnTo>
                  <a:lnTo>
                    <a:pt x="90" y="901"/>
                  </a:lnTo>
                  <a:lnTo>
                    <a:pt x="2369" y="901"/>
                  </a:lnTo>
                  <a:lnTo>
                    <a:pt x="2404" y="894"/>
                  </a:lnTo>
                  <a:lnTo>
                    <a:pt x="2433" y="875"/>
                  </a:lnTo>
                  <a:lnTo>
                    <a:pt x="2452" y="846"/>
                  </a:lnTo>
                  <a:lnTo>
                    <a:pt x="2459" y="811"/>
                  </a:lnTo>
                  <a:lnTo>
                    <a:pt x="2459" y="90"/>
                  </a:lnTo>
                  <a:lnTo>
                    <a:pt x="2452" y="55"/>
                  </a:lnTo>
                  <a:lnTo>
                    <a:pt x="2433" y="27"/>
                  </a:lnTo>
                  <a:lnTo>
                    <a:pt x="2404" y="7"/>
                  </a:lnTo>
                  <a:lnTo>
                    <a:pt x="2369" y="0"/>
                  </a:lnTo>
                  <a:close/>
                </a:path>
              </a:pathLst>
            </a:custGeom>
            <a:solidFill>
              <a:srgbClr val="A600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27" name="Freeform 1690">
              <a:extLst>
                <a:ext uri="{FF2B5EF4-FFF2-40B4-BE49-F238E27FC236}">
                  <a16:creationId xmlns:a16="http://schemas.microsoft.com/office/drawing/2014/main" id="{8C8D7514-D0ED-415B-9159-2BD09C43DB35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3" y="1199"/>
              <a:ext cx="2460" cy="901"/>
            </a:xfrm>
            <a:custGeom>
              <a:avLst/>
              <a:gdLst>
                <a:gd name="T0" fmla="+- 0 6513 6513"/>
                <a:gd name="T1" fmla="*/ T0 w 2460"/>
                <a:gd name="T2" fmla="+- 0 1289 1199"/>
                <a:gd name="T3" fmla="*/ 1289 h 901"/>
                <a:gd name="T4" fmla="+- 0 6520 6513"/>
                <a:gd name="T5" fmla="*/ T4 w 2460"/>
                <a:gd name="T6" fmla="+- 0 1254 1199"/>
                <a:gd name="T7" fmla="*/ 1254 h 901"/>
                <a:gd name="T8" fmla="+- 0 6540 6513"/>
                <a:gd name="T9" fmla="*/ T8 w 2460"/>
                <a:gd name="T10" fmla="+- 0 1226 1199"/>
                <a:gd name="T11" fmla="*/ 1226 h 901"/>
                <a:gd name="T12" fmla="+- 0 6568 6513"/>
                <a:gd name="T13" fmla="*/ T12 w 2460"/>
                <a:gd name="T14" fmla="+- 0 1206 1199"/>
                <a:gd name="T15" fmla="*/ 1206 h 901"/>
                <a:gd name="T16" fmla="+- 0 6603 6513"/>
                <a:gd name="T17" fmla="*/ T16 w 2460"/>
                <a:gd name="T18" fmla="+- 0 1199 1199"/>
                <a:gd name="T19" fmla="*/ 1199 h 901"/>
                <a:gd name="T20" fmla="+- 0 8882 6513"/>
                <a:gd name="T21" fmla="*/ T20 w 2460"/>
                <a:gd name="T22" fmla="+- 0 1199 1199"/>
                <a:gd name="T23" fmla="*/ 1199 h 901"/>
                <a:gd name="T24" fmla="+- 0 8917 6513"/>
                <a:gd name="T25" fmla="*/ T24 w 2460"/>
                <a:gd name="T26" fmla="+- 0 1206 1199"/>
                <a:gd name="T27" fmla="*/ 1206 h 901"/>
                <a:gd name="T28" fmla="+- 0 8946 6513"/>
                <a:gd name="T29" fmla="*/ T28 w 2460"/>
                <a:gd name="T30" fmla="+- 0 1226 1199"/>
                <a:gd name="T31" fmla="*/ 1226 h 901"/>
                <a:gd name="T32" fmla="+- 0 8965 6513"/>
                <a:gd name="T33" fmla="*/ T32 w 2460"/>
                <a:gd name="T34" fmla="+- 0 1254 1199"/>
                <a:gd name="T35" fmla="*/ 1254 h 901"/>
                <a:gd name="T36" fmla="+- 0 8972 6513"/>
                <a:gd name="T37" fmla="*/ T36 w 2460"/>
                <a:gd name="T38" fmla="+- 0 1289 1199"/>
                <a:gd name="T39" fmla="*/ 1289 h 901"/>
                <a:gd name="T40" fmla="+- 0 8972 6513"/>
                <a:gd name="T41" fmla="*/ T40 w 2460"/>
                <a:gd name="T42" fmla="+- 0 2010 1199"/>
                <a:gd name="T43" fmla="*/ 2010 h 901"/>
                <a:gd name="T44" fmla="+- 0 8965 6513"/>
                <a:gd name="T45" fmla="*/ T44 w 2460"/>
                <a:gd name="T46" fmla="+- 0 2045 1199"/>
                <a:gd name="T47" fmla="*/ 2045 h 901"/>
                <a:gd name="T48" fmla="+- 0 8946 6513"/>
                <a:gd name="T49" fmla="*/ T48 w 2460"/>
                <a:gd name="T50" fmla="+- 0 2074 1199"/>
                <a:gd name="T51" fmla="*/ 2074 h 901"/>
                <a:gd name="T52" fmla="+- 0 8917 6513"/>
                <a:gd name="T53" fmla="*/ T52 w 2460"/>
                <a:gd name="T54" fmla="+- 0 2093 1199"/>
                <a:gd name="T55" fmla="*/ 2093 h 901"/>
                <a:gd name="T56" fmla="+- 0 8882 6513"/>
                <a:gd name="T57" fmla="*/ T56 w 2460"/>
                <a:gd name="T58" fmla="+- 0 2100 1199"/>
                <a:gd name="T59" fmla="*/ 2100 h 901"/>
                <a:gd name="T60" fmla="+- 0 6603 6513"/>
                <a:gd name="T61" fmla="*/ T60 w 2460"/>
                <a:gd name="T62" fmla="+- 0 2100 1199"/>
                <a:gd name="T63" fmla="*/ 2100 h 901"/>
                <a:gd name="T64" fmla="+- 0 6568 6513"/>
                <a:gd name="T65" fmla="*/ T64 w 2460"/>
                <a:gd name="T66" fmla="+- 0 2093 1199"/>
                <a:gd name="T67" fmla="*/ 2093 h 901"/>
                <a:gd name="T68" fmla="+- 0 6540 6513"/>
                <a:gd name="T69" fmla="*/ T68 w 2460"/>
                <a:gd name="T70" fmla="+- 0 2074 1199"/>
                <a:gd name="T71" fmla="*/ 2074 h 901"/>
                <a:gd name="T72" fmla="+- 0 6520 6513"/>
                <a:gd name="T73" fmla="*/ T72 w 2460"/>
                <a:gd name="T74" fmla="+- 0 2045 1199"/>
                <a:gd name="T75" fmla="*/ 2045 h 901"/>
                <a:gd name="T76" fmla="+- 0 6513 6513"/>
                <a:gd name="T77" fmla="*/ T76 w 2460"/>
                <a:gd name="T78" fmla="+- 0 2010 1199"/>
                <a:gd name="T79" fmla="*/ 2010 h 901"/>
                <a:gd name="T80" fmla="+- 0 6513 6513"/>
                <a:gd name="T81" fmla="*/ T80 w 2460"/>
                <a:gd name="T82" fmla="+- 0 1289 1199"/>
                <a:gd name="T83" fmla="*/ 1289 h 90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2460" h="901">
                  <a:moveTo>
                    <a:pt x="0" y="90"/>
                  </a:moveTo>
                  <a:lnTo>
                    <a:pt x="7" y="55"/>
                  </a:lnTo>
                  <a:lnTo>
                    <a:pt x="27" y="27"/>
                  </a:lnTo>
                  <a:lnTo>
                    <a:pt x="55" y="7"/>
                  </a:lnTo>
                  <a:lnTo>
                    <a:pt x="90" y="0"/>
                  </a:lnTo>
                  <a:lnTo>
                    <a:pt x="2369" y="0"/>
                  </a:lnTo>
                  <a:lnTo>
                    <a:pt x="2404" y="7"/>
                  </a:lnTo>
                  <a:lnTo>
                    <a:pt x="2433" y="27"/>
                  </a:lnTo>
                  <a:lnTo>
                    <a:pt x="2452" y="55"/>
                  </a:lnTo>
                  <a:lnTo>
                    <a:pt x="2459" y="90"/>
                  </a:lnTo>
                  <a:lnTo>
                    <a:pt x="2459" y="811"/>
                  </a:lnTo>
                  <a:lnTo>
                    <a:pt x="2452" y="846"/>
                  </a:lnTo>
                  <a:lnTo>
                    <a:pt x="2433" y="875"/>
                  </a:lnTo>
                  <a:lnTo>
                    <a:pt x="2404" y="894"/>
                  </a:lnTo>
                  <a:lnTo>
                    <a:pt x="2369" y="901"/>
                  </a:lnTo>
                  <a:lnTo>
                    <a:pt x="90" y="901"/>
                  </a:lnTo>
                  <a:lnTo>
                    <a:pt x="55" y="894"/>
                  </a:lnTo>
                  <a:lnTo>
                    <a:pt x="27" y="875"/>
                  </a:lnTo>
                  <a:lnTo>
                    <a:pt x="7" y="846"/>
                  </a:lnTo>
                  <a:lnTo>
                    <a:pt x="0" y="811"/>
                  </a:lnTo>
                  <a:lnTo>
                    <a:pt x="0" y="90"/>
                  </a:lnTo>
                  <a:close/>
                </a:path>
              </a:pathLst>
            </a:custGeom>
            <a:noFill/>
            <a:ln w="2540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28" name="Freeform 1689">
              <a:extLst>
                <a:ext uri="{FF2B5EF4-FFF2-40B4-BE49-F238E27FC236}">
                  <a16:creationId xmlns:a16="http://schemas.microsoft.com/office/drawing/2014/main" id="{8A2798FC-ED11-4825-837D-2479AC89937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3" y="2238"/>
              <a:ext cx="2460" cy="901"/>
            </a:xfrm>
            <a:custGeom>
              <a:avLst/>
              <a:gdLst>
                <a:gd name="T0" fmla="+- 0 8882 6513"/>
                <a:gd name="T1" fmla="*/ T0 w 2460"/>
                <a:gd name="T2" fmla="+- 0 2239 2239"/>
                <a:gd name="T3" fmla="*/ 2239 h 901"/>
                <a:gd name="T4" fmla="+- 0 6603 6513"/>
                <a:gd name="T5" fmla="*/ T4 w 2460"/>
                <a:gd name="T6" fmla="+- 0 2239 2239"/>
                <a:gd name="T7" fmla="*/ 2239 h 901"/>
                <a:gd name="T8" fmla="+- 0 6568 6513"/>
                <a:gd name="T9" fmla="*/ T8 w 2460"/>
                <a:gd name="T10" fmla="+- 0 2246 2239"/>
                <a:gd name="T11" fmla="*/ 2246 h 901"/>
                <a:gd name="T12" fmla="+- 0 6540 6513"/>
                <a:gd name="T13" fmla="*/ T12 w 2460"/>
                <a:gd name="T14" fmla="+- 0 2265 2239"/>
                <a:gd name="T15" fmla="*/ 2265 h 901"/>
                <a:gd name="T16" fmla="+- 0 6520 6513"/>
                <a:gd name="T17" fmla="*/ T16 w 2460"/>
                <a:gd name="T18" fmla="+- 0 2294 2239"/>
                <a:gd name="T19" fmla="*/ 2294 h 901"/>
                <a:gd name="T20" fmla="+- 0 6513 6513"/>
                <a:gd name="T21" fmla="*/ T20 w 2460"/>
                <a:gd name="T22" fmla="+- 0 2329 2239"/>
                <a:gd name="T23" fmla="*/ 2329 h 901"/>
                <a:gd name="T24" fmla="+- 0 6513 6513"/>
                <a:gd name="T25" fmla="*/ T24 w 2460"/>
                <a:gd name="T26" fmla="+- 0 3050 2239"/>
                <a:gd name="T27" fmla="*/ 3050 h 901"/>
                <a:gd name="T28" fmla="+- 0 6520 6513"/>
                <a:gd name="T29" fmla="*/ T28 w 2460"/>
                <a:gd name="T30" fmla="+- 0 3084 2239"/>
                <a:gd name="T31" fmla="*/ 3084 h 901"/>
                <a:gd name="T32" fmla="+- 0 6540 6513"/>
                <a:gd name="T33" fmla="*/ T32 w 2460"/>
                <a:gd name="T34" fmla="+- 0 3113 2239"/>
                <a:gd name="T35" fmla="*/ 3113 h 901"/>
                <a:gd name="T36" fmla="+- 0 6568 6513"/>
                <a:gd name="T37" fmla="*/ T36 w 2460"/>
                <a:gd name="T38" fmla="+- 0 3132 2239"/>
                <a:gd name="T39" fmla="*/ 3132 h 901"/>
                <a:gd name="T40" fmla="+- 0 6603 6513"/>
                <a:gd name="T41" fmla="*/ T40 w 2460"/>
                <a:gd name="T42" fmla="+- 0 3140 2239"/>
                <a:gd name="T43" fmla="*/ 3140 h 901"/>
                <a:gd name="T44" fmla="+- 0 8882 6513"/>
                <a:gd name="T45" fmla="*/ T44 w 2460"/>
                <a:gd name="T46" fmla="+- 0 3140 2239"/>
                <a:gd name="T47" fmla="*/ 3140 h 901"/>
                <a:gd name="T48" fmla="+- 0 8917 6513"/>
                <a:gd name="T49" fmla="*/ T48 w 2460"/>
                <a:gd name="T50" fmla="+- 0 3132 2239"/>
                <a:gd name="T51" fmla="*/ 3132 h 901"/>
                <a:gd name="T52" fmla="+- 0 8946 6513"/>
                <a:gd name="T53" fmla="*/ T52 w 2460"/>
                <a:gd name="T54" fmla="+- 0 3113 2239"/>
                <a:gd name="T55" fmla="*/ 3113 h 901"/>
                <a:gd name="T56" fmla="+- 0 8965 6513"/>
                <a:gd name="T57" fmla="*/ T56 w 2460"/>
                <a:gd name="T58" fmla="+- 0 3084 2239"/>
                <a:gd name="T59" fmla="*/ 3084 h 901"/>
                <a:gd name="T60" fmla="+- 0 8972 6513"/>
                <a:gd name="T61" fmla="*/ T60 w 2460"/>
                <a:gd name="T62" fmla="+- 0 3050 2239"/>
                <a:gd name="T63" fmla="*/ 3050 h 901"/>
                <a:gd name="T64" fmla="+- 0 8972 6513"/>
                <a:gd name="T65" fmla="*/ T64 w 2460"/>
                <a:gd name="T66" fmla="+- 0 2329 2239"/>
                <a:gd name="T67" fmla="*/ 2329 h 901"/>
                <a:gd name="T68" fmla="+- 0 8965 6513"/>
                <a:gd name="T69" fmla="*/ T68 w 2460"/>
                <a:gd name="T70" fmla="+- 0 2294 2239"/>
                <a:gd name="T71" fmla="*/ 2294 h 901"/>
                <a:gd name="T72" fmla="+- 0 8946 6513"/>
                <a:gd name="T73" fmla="*/ T72 w 2460"/>
                <a:gd name="T74" fmla="+- 0 2265 2239"/>
                <a:gd name="T75" fmla="*/ 2265 h 901"/>
                <a:gd name="T76" fmla="+- 0 8917 6513"/>
                <a:gd name="T77" fmla="*/ T76 w 2460"/>
                <a:gd name="T78" fmla="+- 0 2246 2239"/>
                <a:gd name="T79" fmla="*/ 2246 h 901"/>
                <a:gd name="T80" fmla="+- 0 8882 6513"/>
                <a:gd name="T81" fmla="*/ T80 w 2460"/>
                <a:gd name="T82" fmla="+- 0 2239 2239"/>
                <a:gd name="T83" fmla="*/ 2239 h 90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2460" h="901">
                  <a:moveTo>
                    <a:pt x="2369" y="0"/>
                  </a:moveTo>
                  <a:lnTo>
                    <a:pt x="90" y="0"/>
                  </a:lnTo>
                  <a:lnTo>
                    <a:pt x="55" y="7"/>
                  </a:lnTo>
                  <a:lnTo>
                    <a:pt x="27" y="26"/>
                  </a:lnTo>
                  <a:lnTo>
                    <a:pt x="7" y="55"/>
                  </a:lnTo>
                  <a:lnTo>
                    <a:pt x="0" y="90"/>
                  </a:lnTo>
                  <a:lnTo>
                    <a:pt x="0" y="811"/>
                  </a:lnTo>
                  <a:lnTo>
                    <a:pt x="7" y="845"/>
                  </a:lnTo>
                  <a:lnTo>
                    <a:pt x="27" y="874"/>
                  </a:lnTo>
                  <a:lnTo>
                    <a:pt x="55" y="893"/>
                  </a:lnTo>
                  <a:lnTo>
                    <a:pt x="90" y="901"/>
                  </a:lnTo>
                  <a:lnTo>
                    <a:pt x="2369" y="901"/>
                  </a:lnTo>
                  <a:lnTo>
                    <a:pt x="2404" y="893"/>
                  </a:lnTo>
                  <a:lnTo>
                    <a:pt x="2433" y="874"/>
                  </a:lnTo>
                  <a:lnTo>
                    <a:pt x="2452" y="845"/>
                  </a:lnTo>
                  <a:lnTo>
                    <a:pt x="2459" y="811"/>
                  </a:lnTo>
                  <a:lnTo>
                    <a:pt x="2459" y="90"/>
                  </a:lnTo>
                  <a:lnTo>
                    <a:pt x="2452" y="55"/>
                  </a:lnTo>
                  <a:lnTo>
                    <a:pt x="2433" y="26"/>
                  </a:lnTo>
                  <a:lnTo>
                    <a:pt x="2404" y="7"/>
                  </a:lnTo>
                  <a:lnTo>
                    <a:pt x="2369" y="0"/>
                  </a:lnTo>
                  <a:close/>
                </a:path>
              </a:pathLst>
            </a:custGeom>
            <a:solidFill>
              <a:srgbClr val="8496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29" name="Freeform 1688">
              <a:extLst>
                <a:ext uri="{FF2B5EF4-FFF2-40B4-BE49-F238E27FC236}">
                  <a16:creationId xmlns:a16="http://schemas.microsoft.com/office/drawing/2014/main" id="{0A6C3BC0-DCF5-438B-87B6-E379EBD890C4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3" y="2238"/>
              <a:ext cx="2460" cy="901"/>
            </a:xfrm>
            <a:custGeom>
              <a:avLst/>
              <a:gdLst>
                <a:gd name="T0" fmla="+- 0 6513 6513"/>
                <a:gd name="T1" fmla="*/ T0 w 2460"/>
                <a:gd name="T2" fmla="+- 0 2329 2239"/>
                <a:gd name="T3" fmla="*/ 2329 h 901"/>
                <a:gd name="T4" fmla="+- 0 6520 6513"/>
                <a:gd name="T5" fmla="*/ T4 w 2460"/>
                <a:gd name="T6" fmla="+- 0 2294 2239"/>
                <a:gd name="T7" fmla="*/ 2294 h 901"/>
                <a:gd name="T8" fmla="+- 0 6540 6513"/>
                <a:gd name="T9" fmla="*/ T8 w 2460"/>
                <a:gd name="T10" fmla="+- 0 2265 2239"/>
                <a:gd name="T11" fmla="*/ 2265 h 901"/>
                <a:gd name="T12" fmla="+- 0 6568 6513"/>
                <a:gd name="T13" fmla="*/ T12 w 2460"/>
                <a:gd name="T14" fmla="+- 0 2246 2239"/>
                <a:gd name="T15" fmla="*/ 2246 h 901"/>
                <a:gd name="T16" fmla="+- 0 6603 6513"/>
                <a:gd name="T17" fmla="*/ T16 w 2460"/>
                <a:gd name="T18" fmla="+- 0 2239 2239"/>
                <a:gd name="T19" fmla="*/ 2239 h 901"/>
                <a:gd name="T20" fmla="+- 0 8882 6513"/>
                <a:gd name="T21" fmla="*/ T20 w 2460"/>
                <a:gd name="T22" fmla="+- 0 2239 2239"/>
                <a:gd name="T23" fmla="*/ 2239 h 901"/>
                <a:gd name="T24" fmla="+- 0 8917 6513"/>
                <a:gd name="T25" fmla="*/ T24 w 2460"/>
                <a:gd name="T26" fmla="+- 0 2246 2239"/>
                <a:gd name="T27" fmla="*/ 2246 h 901"/>
                <a:gd name="T28" fmla="+- 0 8946 6513"/>
                <a:gd name="T29" fmla="*/ T28 w 2460"/>
                <a:gd name="T30" fmla="+- 0 2265 2239"/>
                <a:gd name="T31" fmla="*/ 2265 h 901"/>
                <a:gd name="T32" fmla="+- 0 8965 6513"/>
                <a:gd name="T33" fmla="*/ T32 w 2460"/>
                <a:gd name="T34" fmla="+- 0 2294 2239"/>
                <a:gd name="T35" fmla="*/ 2294 h 901"/>
                <a:gd name="T36" fmla="+- 0 8972 6513"/>
                <a:gd name="T37" fmla="*/ T36 w 2460"/>
                <a:gd name="T38" fmla="+- 0 2329 2239"/>
                <a:gd name="T39" fmla="*/ 2329 h 901"/>
                <a:gd name="T40" fmla="+- 0 8972 6513"/>
                <a:gd name="T41" fmla="*/ T40 w 2460"/>
                <a:gd name="T42" fmla="+- 0 3050 2239"/>
                <a:gd name="T43" fmla="*/ 3050 h 901"/>
                <a:gd name="T44" fmla="+- 0 8965 6513"/>
                <a:gd name="T45" fmla="*/ T44 w 2460"/>
                <a:gd name="T46" fmla="+- 0 3084 2239"/>
                <a:gd name="T47" fmla="*/ 3084 h 901"/>
                <a:gd name="T48" fmla="+- 0 8946 6513"/>
                <a:gd name="T49" fmla="*/ T48 w 2460"/>
                <a:gd name="T50" fmla="+- 0 3113 2239"/>
                <a:gd name="T51" fmla="*/ 3113 h 901"/>
                <a:gd name="T52" fmla="+- 0 8917 6513"/>
                <a:gd name="T53" fmla="*/ T52 w 2460"/>
                <a:gd name="T54" fmla="+- 0 3132 2239"/>
                <a:gd name="T55" fmla="*/ 3132 h 901"/>
                <a:gd name="T56" fmla="+- 0 8882 6513"/>
                <a:gd name="T57" fmla="*/ T56 w 2460"/>
                <a:gd name="T58" fmla="+- 0 3140 2239"/>
                <a:gd name="T59" fmla="*/ 3140 h 901"/>
                <a:gd name="T60" fmla="+- 0 6603 6513"/>
                <a:gd name="T61" fmla="*/ T60 w 2460"/>
                <a:gd name="T62" fmla="+- 0 3140 2239"/>
                <a:gd name="T63" fmla="*/ 3140 h 901"/>
                <a:gd name="T64" fmla="+- 0 6568 6513"/>
                <a:gd name="T65" fmla="*/ T64 w 2460"/>
                <a:gd name="T66" fmla="+- 0 3132 2239"/>
                <a:gd name="T67" fmla="*/ 3132 h 901"/>
                <a:gd name="T68" fmla="+- 0 6540 6513"/>
                <a:gd name="T69" fmla="*/ T68 w 2460"/>
                <a:gd name="T70" fmla="+- 0 3113 2239"/>
                <a:gd name="T71" fmla="*/ 3113 h 901"/>
                <a:gd name="T72" fmla="+- 0 6520 6513"/>
                <a:gd name="T73" fmla="*/ T72 w 2460"/>
                <a:gd name="T74" fmla="+- 0 3084 2239"/>
                <a:gd name="T75" fmla="*/ 3084 h 901"/>
                <a:gd name="T76" fmla="+- 0 6513 6513"/>
                <a:gd name="T77" fmla="*/ T76 w 2460"/>
                <a:gd name="T78" fmla="+- 0 3050 2239"/>
                <a:gd name="T79" fmla="*/ 3050 h 901"/>
                <a:gd name="T80" fmla="+- 0 6513 6513"/>
                <a:gd name="T81" fmla="*/ T80 w 2460"/>
                <a:gd name="T82" fmla="+- 0 2329 2239"/>
                <a:gd name="T83" fmla="*/ 2329 h 90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2460" h="901">
                  <a:moveTo>
                    <a:pt x="0" y="90"/>
                  </a:moveTo>
                  <a:lnTo>
                    <a:pt x="7" y="55"/>
                  </a:lnTo>
                  <a:lnTo>
                    <a:pt x="27" y="26"/>
                  </a:lnTo>
                  <a:lnTo>
                    <a:pt x="55" y="7"/>
                  </a:lnTo>
                  <a:lnTo>
                    <a:pt x="90" y="0"/>
                  </a:lnTo>
                  <a:lnTo>
                    <a:pt x="2369" y="0"/>
                  </a:lnTo>
                  <a:lnTo>
                    <a:pt x="2404" y="7"/>
                  </a:lnTo>
                  <a:lnTo>
                    <a:pt x="2433" y="26"/>
                  </a:lnTo>
                  <a:lnTo>
                    <a:pt x="2452" y="55"/>
                  </a:lnTo>
                  <a:lnTo>
                    <a:pt x="2459" y="90"/>
                  </a:lnTo>
                  <a:lnTo>
                    <a:pt x="2459" y="811"/>
                  </a:lnTo>
                  <a:lnTo>
                    <a:pt x="2452" y="845"/>
                  </a:lnTo>
                  <a:lnTo>
                    <a:pt x="2433" y="874"/>
                  </a:lnTo>
                  <a:lnTo>
                    <a:pt x="2404" y="893"/>
                  </a:lnTo>
                  <a:lnTo>
                    <a:pt x="2369" y="901"/>
                  </a:lnTo>
                  <a:lnTo>
                    <a:pt x="90" y="901"/>
                  </a:lnTo>
                  <a:lnTo>
                    <a:pt x="55" y="893"/>
                  </a:lnTo>
                  <a:lnTo>
                    <a:pt x="27" y="874"/>
                  </a:lnTo>
                  <a:lnTo>
                    <a:pt x="7" y="845"/>
                  </a:lnTo>
                  <a:lnTo>
                    <a:pt x="0" y="811"/>
                  </a:lnTo>
                  <a:lnTo>
                    <a:pt x="0" y="90"/>
                  </a:lnTo>
                  <a:close/>
                </a:path>
              </a:pathLst>
            </a:custGeom>
            <a:noFill/>
            <a:ln w="2540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30" name="Text Box 1687">
              <a:extLst>
                <a:ext uri="{FF2B5EF4-FFF2-40B4-BE49-F238E27FC236}">
                  <a16:creationId xmlns:a16="http://schemas.microsoft.com/office/drawing/2014/main" id="{559CA75A-F5B0-4A8D-965E-E455EC43E2B6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068" y="345"/>
              <a:ext cx="3203" cy="8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R="9525" algn="ctr">
                <a:lnSpc>
                  <a:spcPts val="1525"/>
                </a:lnSpc>
                <a:spcAft>
                  <a:spcPts val="0"/>
                </a:spcAft>
              </a:pPr>
              <a:r>
                <a:rPr lang="sr-Latn-RS" sz="1100" dirty="0"/>
                <a:t>Udeo žena i muškaraca među nastradalim vozačima i putnicima u automobilskim nesrećama </a:t>
              </a:r>
              <a:r>
                <a:rPr lang="en-US" sz="1100" dirty="0"/>
                <a:t>2018</a:t>
              </a:r>
              <a:r>
                <a:rPr lang="en-US" sz="1100" baseline="30000" dirty="0"/>
                <a:t>3</a:t>
              </a:r>
              <a:endPara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Text Box 1686">
              <a:extLst>
                <a:ext uri="{FF2B5EF4-FFF2-40B4-BE49-F238E27FC236}">
                  <a16:creationId xmlns:a16="http://schemas.microsoft.com/office/drawing/2014/main" id="{CBD5ED98-7439-4A16-A750-5E59CDA2C414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903" y="1518"/>
              <a:ext cx="1702" cy="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algn="just">
                <a:lnSpc>
                  <a:spcPts val="1405"/>
                </a:lnSpc>
                <a:spcAft>
                  <a:spcPts val="0"/>
                </a:spcAft>
              </a:pPr>
              <a:r>
                <a:rPr lang="sr-Latn-RS" sz="1400" b="1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Žene</a:t>
              </a:r>
              <a:r>
                <a:rPr lang="en-US" sz="1400" b="1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7%</a:t>
              </a:r>
              <a:endPara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Text Box 1685">
              <a:extLst>
                <a:ext uri="{FF2B5EF4-FFF2-40B4-BE49-F238E27FC236}">
                  <a16:creationId xmlns:a16="http://schemas.microsoft.com/office/drawing/2014/main" id="{362B9DB1-57F8-4547-8614-84776040549C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697" y="2558"/>
              <a:ext cx="1718" cy="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algn="just">
                <a:lnSpc>
                  <a:spcPts val="1405"/>
                </a:lnSpc>
                <a:spcAft>
                  <a:spcPts val="0"/>
                </a:spcAft>
              </a:pPr>
              <a:r>
                <a:rPr lang="sr-Latn-RS" sz="1400" b="1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Muškarci</a:t>
              </a:r>
              <a:r>
                <a:rPr lang="en-US" sz="1400" b="1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</a:t>
              </a:r>
              <a:r>
                <a:rPr lang="en-US" sz="1400" b="1" dirty="0">
                  <a:solidFill>
                    <a:srgbClr val="FFF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93</a:t>
              </a:r>
              <a:r>
                <a:rPr lang="en-US" sz="1400" b="1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%</a:t>
              </a:r>
              <a:endPara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3" name="Group 1684">
            <a:extLst>
              <a:ext uri="{FF2B5EF4-FFF2-40B4-BE49-F238E27FC236}">
                <a16:creationId xmlns:a16="http://schemas.microsoft.com/office/drawing/2014/main" id="{BBC8C71C-65EF-4FDD-8B5E-3EFA55546C12}"/>
              </a:ext>
            </a:extLst>
          </p:cNvPr>
          <p:cNvGrpSpPr>
            <a:grpSpLocks/>
          </p:cNvGrpSpPr>
          <p:nvPr/>
        </p:nvGrpSpPr>
        <p:grpSpPr bwMode="auto">
          <a:xfrm>
            <a:off x="8251571" y="3183382"/>
            <a:ext cx="1951990" cy="2151113"/>
            <a:chOff x="6209" y="301"/>
            <a:chExt cx="3074" cy="2988"/>
          </a:xfrm>
        </p:grpSpPr>
        <p:sp>
          <p:nvSpPr>
            <p:cNvPr id="34" name="Freeform 1692">
              <a:extLst>
                <a:ext uri="{FF2B5EF4-FFF2-40B4-BE49-F238E27FC236}">
                  <a16:creationId xmlns:a16="http://schemas.microsoft.com/office/drawing/2014/main" id="{C1B6F296-516B-4CE0-98E1-68D7D50E902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09" y="301"/>
              <a:ext cx="3074" cy="2988"/>
            </a:xfrm>
            <a:custGeom>
              <a:avLst/>
              <a:gdLst>
                <a:gd name="T0" fmla="+- 0 8984 6209"/>
                <a:gd name="T1" fmla="*/ T0 w 3074"/>
                <a:gd name="T2" fmla="+- 0 302 302"/>
                <a:gd name="T3" fmla="*/ 302 h 2988"/>
                <a:gd name="T4" fmla="+- 0 6508 6209"/>
                <a:gd name="T5" fmla="*/ T4 w 3074"/>
                <a:gd name="T6" fmla="+- 0 302 302"/>
                <a:gd name="T7" fmla="*/ 302 h 2988"/>
                <a:gd name="T8" fmla="+- 0 6428 6209"/>
                <a:gd name="T9" fmla="*/ T8 w 3074"/>
                <a:gd name="T10" fmla="+- 0 312 302"/>
                <a:gd name="T11" fmla="*/ 312 h 2988"/>
                <a:gd name="T12" fmla="+- 0 6357 6209"/>
                <a:gd name="T13" fmla="*/ T12 w 3074"/>
                <a:gd name="T14" fmla="+- 0 343 302"/>
                <a:gd name="T15" fmla="*/ 343 h 2988"/>
                <a:gd name="T16" fmla="+- 0 6297 6209"/>
                <a:gd name="T17" fmla="*/ T16 w 3074"/>
                <a:gd name="T18" fmla="+- 0 389 302"/>
                <a:gd name="T19" fmla="*/ 389 h 2988"/>
                <a:gd name="T20" fmla="+- 0 6250 6209"/>
                <a:gd name="T21" fmla="*/ T20 w 3074"/>
                <a:gd name="T22" fmla="+- 0 450 302"/>
                <a:gd name="T23" fmla="*/ 450 h 2988"/>
                <a:gd name="T24" fmla="+- 0 6220 6209"/>
                <a:gd name="T25" fmla="*/ T24 w 3074"/>
                <a:gd name="T26" fmla="+- 0 521 302"/>
                <a:gd name="T27" fmla="*/ 521 h 2988"/>
                <a:gd name="T28" fmla="+- 0 6209 6209"/>
                <a:gd name="T29" fmla="*/ T28 w 3074"/>
                <a:gd name="T30" fmla="+- 0 601 302"/>
                <a:gd name="T31" fmla="*/ 601 h 2988"/>
                <a:gd name="T32" fmla="+- 0 6209 6209"/>
                <a:gd name="T33" fmla="*/ T32 w 3074"/>
                <a:gd name="T34" fmla="+- 0 2991 302"/>
                <a:gd name="T35" fmla="*/ 2991 h 2988"/>
                <a:gd name="T36" fmla="+- 0 6220 6209"/>
                <a:gd name="T37" fmla="*/ T36 w 3074"/>
                <a:gd name="T38" fmla="+- 0 3070 302"/>
                <a:gd name="T39" fmla="*/ 3070 h 2988"/>
                <a:gd name="T40" fmla="+- 0 6250 6209"/>
                <a:gd name="T41" fmla="*/ T40 w 3074"/>
                <a:gd name="T42" fmla="+- 0 3142 302"/>
                <a:gd name="T43" fmla="*/ 3142 h 2988"/>
                <a:gd name="T44" fmla="+- 0 6297 6209"/>
                <a:gd name="T45" fmla="*/ T44 w 3074"/>
                <a:gd name="T46" fmla="+- 0 3202 302"/>
                <a:gd name="T47" fmla="*/ 3202 h 2988"/>
                <a:gd name="T48" fmla="+- 0 6357 6209"/>
                <a:gd name="T49" fmla="*/ T48 w 3074"/>
                <a:gd name="T50" fmla="+- 0 3249 302"/>
                <a:gd name="T51" fmla="*/ 3249 h 2988"/>
                <a:gd name="T52" fmla="+- 0 6428 6209"/>
                <a:gd name="T53" fmla="*/ T52 w 3074"/>
                <a:gd name="T54" fmla="+- 0 3279 302"/>
                <a:gd name="T55" fmla="*/ 3279 h 2988"/>
                <a:gd name="T56" fmla="+- 0 6508 6209"/>
                <a:gd name="T57" fmla="*/ T56 w 3074"/>
                <a:gd name="T58" fmla="+- 0 3290 302"/>
                <a:gd name="T59" fmla="*/ 3290 h 2988"/>
                <a:gd name="T60" fmla="+- 0 8984 6209"/>
                <a:gd name="T61" fmla="*/ T60 w 3074"/>
                <a:gd name="T62" fmla="+- 0 3290 302"/>
                <a:gd name="T63" fmla="*/ 3290 h 2988"/>
                <a:gd name="T64" fmla="+- 0 9064 6209"/>
                <a:gd name="T65" fmla="*/ T64 w 3074"/>
                <a:gd name="T66" fmla="+- 0 3279 302"/>
                <a:gd name="T67" fmla="*/ 3279 h 2988"/>
                <a:gd name="T68" fmla="+- 0 9135 6209"/>
                <a:gd name="T69" fmla="*/ T68 w 3074"/>
                <a:gd name="T70" fmla="+- 0 3249 302"/>
                <a:gd name="T71" fmla="*/ 3249 h 2988"/>
                <a:gd name="T72" fmla="+- 0 9195 6209"/>
                <a:gd name="T73" fmla="*/ T72 w 3074"/>
                <a:gd name="T74" fmla="+- 0 3202 302"/>
                <a:gd name="T75" fmla="*/ 3202 h 2988"/>
                <a:gd name="T76" fmla="+- 0 9242 6209"/>
                <a:gd name="T77" fmla="*/ T76 w 3074"/>
                <a:gd name="T78" fmla="+- 0 3142 302"/>
                <a:gd name="T79" fmla="*/ 3142 h 2988"/>
                <a:gd name="T80" fmla="+- 0 9272 6209"/>
                <a:gd name="T81" fmla="*/ T80 w 3074"/>
                <a:gd name="T82" fmla="+- 0 3070 302"/>
                <a:gd name="T83" fmla="*/ 3070 h 2988"/>
                <a:gd name="T84" fmla="+- 0 9283 6209"/>
                <a:gd name="T85" fmla="*/ T84 w 3074"/>
                <a:gd name="T86" fmla="+- 0 2991 302"/>
                <a:gd name="T87" fmla="*/ 2991 h 2988"/>
                <a:gd name="T88" fmla="+- 0 9283 6209"/>
                <a:gd name="T89" fmla="*/ T88 w 3074"/>
                <a:gd name="T90" fmla="+- 0 601 302"/>
                <a:gd name="T91" fmla="*/ 601 h 2988"/>
                <a:gd name="T92" fmla="+- 0 9272 6209"/>
                <a:gd name="T93" fmla="*/ T92 w 3074"/>
                <a:gd name="T94" fmla="+- 0 521 302"/>
                <a:gd name="T95" fmla="*/ 521 h 2988"/>
                <a:gd name="T96" fmla="+- 0 9242 6209"/>
                <a:gd name="T97" fmla="*/ T96 w 3074"/>
                <a:gd name="T98" fmla="+- 0 450 302"/>
                <a:gd name="T99" fmla="*/ 450 h 2988"/>
                <a:gd name="T100" fmla="+- 0 9195 6209"/>
                <a:gd name="T101" fmla="*/ T100 w 3074"/>
                <a:gd name="T102" fmla="+- 0 389 302"/>
                <a:gd name="T103" fmla="*/ 389 h 2988"/>
                <a:gd name="T104" fmla="+- 0 9135 6209"/>
                <a:gd name="T105" fmla="*/ T104 w 3074"/>
                <a:gd name="T106" fmla="+- 0 343 302"/>
                <a:gd name="T107" fmla="*/ 343 h 2988"/>
                <a:gd name="T108" fmla="+- 0 9064 6209"/>
                <a:gd name="T109" fmla="*/ T108 w 3074"/>
                <a:gd name="T110" fmla="+- 0 312 302"/>
                <a:gd name="T111" fmla="*/ 312 h 2988"/>
                <a:gd name="T112" fmla="+- 0 8984 6209"/>
                <a:gd name="T113" fmla="*/ T112 w 3074"/>
                <a:gd name="T114" fmla="+- 0 302 302"/>
                <a:gd name="T115" fmla="*/ 302 h 298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</a:cxnLst>
              <a:rect l="0" t="0" r="r" b="b"/>
              <a:pathLst>
                <a:path w="3074" h="2988">
                  <a:moveTo>
                    <a:pt x="2775" y="0"/>
                  </a:moveTo>
                  <a:lnTo>
                    <a:pt x="299" y="0"/>
                  </a:lnTo>
                  <a:lnTo>
                    <a:pt x="219" y="10"/>
                  </a:lnTo>
                  <a:lnTo>
                    <a:pt x="148" y="41"/>
                  </a:lnTo>
                  <a:lnTo>
                    <a:pt x="88" y="87"/>
                  </a:lnTo>
                  <a:lnTo>
                    <a:pt x="41" y="148"/>
                  </a:lnTo>
                  <a:lnTo>
                    <a:pt x="11" y="219"/>
                  </a:lnTo>
                  <a:lnTo>
                    <a:pt x="0" y="299"/>
                  </a:lnTo>
                  <a:lnTo>
                    <a:pt x="0" y="2689"/>
                  </a:lnTo>
                  <a:lnTo>
                    <a:pt x="11" y="2768"/>
                  </a:lnTo>
                  <a:lnTo>
                    <a:pt x="41" y="2840"/>
                  </a:lnTo>
                  <a:lnTo>
                    <a:pt x="88" y="2900"/>
                  </a:lnTo>
                  <a:lnTo>
                    <a:pt x="148" y="2947"/>
                  </a:lnTo>
                  <a:lnTo>
                    <a:pt x="219" y="2977"/>
                  </a:lnTo>
                  <a:lnTo>
                    <a:pt x="299" y="2988"/>
                  </a:lnTo>
                  <a:lnTo>
                    <a:pt x="2775" y="2988"/>
                  </a:lnTo>
                  <a:lnTo>
                    <a:pt x="2855" y="2977"/>
                  </a:lnTo>
                  <a:lnTo>
                    <a:pt x="2926" y="2947"/>
                  </a:lnTo>
                  <a:lnTo>
                    <a:pt x="2986" y="2900"/>
                  </a:lnTo>
                  <a:lnTo>
                    <a:pt x="3033" y="2840"/>
                  </a:lnTo>
                  <a:lnTo>
                    <a:pt x="3063" y="2768"/>
                  </a:lnTo>
                  <a:lnTo>
                    <a:pt x="3074" y="2689"/>
                  </a:lnTo>
                  <a:lnTo>
                    <a:pt x="3074" y="299"/>
                  </a:lnTo>
                  <a:lnTo>
                    <a:pt x="3063" y="219"/>
                  </a:lnTo>
                  <a:lnTo>
                    <a:pt x="3033" y="148"/>
                  </a:lnTo>
                  <a:lnTo>
                    <a:pt x="2986" y="87"/>
                  </a:lnTo>
                  <a:lnTo>
                    <a:pt x="2926" y="41"/>
                  </a:lnTo>
                  <a:lnTo>
                    <a:pt x="2855" y="10"/>
                  </a:lnTo>
                  <a:lnTo>
                    <a:pt x="2775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35" name="Freeform 1691">
              <a:extLst>
                <a:ext uri="{FF2B5EF4-FFF2-40B4-BE49-F238E27FC236}">
                  <a16:creationId xmlns:a16="http://schemas.microsoft.com/office/drawing/2014/main" id="{96AB3F2C-A619-4DEC-9FDF-060CBD28B5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3" y="1199"/>
              <a:ext cx="2460" cy="901"/>
            </a:xfrm>
            <a:custGeom>
              <a:avLst/>
              <a:gdLst>
                <a:gd name="T0" fmla="+- 0 8882 6513"/>
                <a:gd name="T1" fmla="*/ T0 w 2460"/>
                <a:gd name="T2" fmla="+- 0 1199 1199"/>
                <a:gd name="T3" fmla="*/ 1199 h 901"/>
                <a:gd name="T4" fmla="+- 0 6603 6513"/>
                <a:gd name="T5" fmla="*/ T4 w 2460"/>
                <a:gd name="T6" fmla="+- 0 1199 1199"/>
                <a:gd name="T7" fmla="*/ 1199 h 901"/>
                <a:gd name="T8" fmla="+- 0 6568 6513"/>
                <a:gd name="T9" fmla="*/ T8 w 2460"/>
                <a:gd name="T10" fmla="+- 0 1206 1199"/>
                <a:gd name="T11" fmla="*/ 1206 h 901"/>
                <a:gd name="T12" fmla="+- 0 6540 6513"/>
                <a:gd name="T13" fmla="*/ T12 w 2460"/>
                <a:gd name="T14" fmla="+- 0 1226 1199"/>
                <a:gd name="T15" fmla="*/ 1226 h 901"/>
                <a:gd name="T16" fmla="+- 0 6520 6513"/>
                <a:gd name="T17" fmla="*/ T16 w 2460"/>
                <a:gd name="T18" fmla="+- 0 1254 1199"/>
                <a:gd name="T19" fmla="*/ 1254 h 901"/>
                <a:gd name="T20" fmla="+- 0 6513 6513"/>
                <a:gd name="T21" fmla="*/ T20 w 2460"/>
                <a:gd name="T22" fmla="+- 0 1289 1199"/>
                <a:gd name="T23" fmla="*/ 1289 h 901"/>
                <a:gd name="T24" fmla="+- 0 6513 6513"/>
                <a:gd name="T25" fmla="*/ T24 w 2460"/>
                <a:gd name="T26" fmla="+- 0 2010 1199"/>
                <a:gd name="T27" fmla="*/ 2010 h 901"/>
                <a:gd name="T28" fmla="+- 0 6520 6513"/>
                <a:gd name="T29" fmla="*/ T28 w 2460"/>
                <a:gd name="T30" fmla="+- 0 2045 1199"/>
                <a:gd name="T31" fmla="*/ 2045 h 901"/>
                <a:gd name="T32" fmla="+- 0 6540 6513"/>
                <a:gd name="T33" fmla="*/ T32 w 2460"/>
                <a:gd name="T34" fmla="+- 0 2074 1199"/>
                <a:gd name="T35" fmla="*/ 2074 h 901"/>
                <a:gd name="T36" fmla="+- 0 6568 6513"/>
                <a:gd name="T37" fmla="*/ T36 w 2460"/>
                <a:gd name="T38" fmla="+- 0 2093 1199"/>
                <a:gd name="T39" fmla="*/ 2093 h 901"/>
                <a:gd name="T40" fmla="+- 0 6603 6513"/>
                <a:gd name="T41" fmla="*/ T40 w 2460"/>
                <a:gd name="T42" fmla="+- 0 2100 1199"/>
                <a:gd name="T43" fmla="*/ 2100 h 901"/>
                <a:gd name="T44" fmla="+- 0 8882 6513"/>
                <a:gd name="T45" fmla="*/ T44 w 2460"/>
                <a:gd name="T46" fmla="+- 0 2100 1199"/>
                <a:gd name="T47" fmla="*/ 2100 h 901"/>
                <a:gd name="T48" fmla="+- 0 8917 6513"/>
                <a:gd name="T49" fmla="*/ T48 w 2460"/>
                <a:gd name="T50" fmla="+- 0 2093 1199"/>
                <a:gd name="T51" fmla="*/ 2093 h 901"/>
                <a:gd name="T52" fmla="+- 0 8946 6513"/>
                <a:gd name="T53" fmla="*/ T52 w 2460"/>
                <a:gd name="T54" fmla="+- 0 2074 1199"/>
                <a:gd name="T55" fmla="*/ 2074 h 901"/>
                <a:gd name="T56" fmla="+- 0 8965 6513"/>
                <a:gd name="T57" fmla="*/ T56 w 2460"/>
                <a:gd name="T58" fmla="+- 0 2045 1199"/>
                <a:gd name="T59" fmla="*/ 2045 h 901"/>
                <a:gd name="T60" fmla="+- 0 8972 6513"/>
                <a:gd name="T61" fmla="*/ T60 w 2460"/>
                <a:gd name="T62" fmla="+- 0 2010 1199"/>
                <a:gd name="T63" fmla="*/ 2010 h 901"/>
                <a:gd name="T64" fmla="+- 0 8972 6513"/>
                <a:gd name="T65" fmla="*/ T64 w 2460"/>
                <a:gd name="T66" fmla="+- 0 1289 1199"/>
                <a:gd name="T67" fmla="*/ 1289 h 901"/>
                <a:gd name="T68" fmla="+- 0 8965 6513"/>
                <a:gd name="T69" fmla="*/ T68 w 2460"/>
                <a:gd name="T70" fmla="+- 0 1254 1199"/>
                <a:gd name="T71" fmla="*/ 1254 h 901"/>
                <a:gd name="T72" fmla="+- 0 8946 6513"/>
                <a:gd name="T73" fmla="*/ T72 w 2460"/>
                <a:gd name="T74" fmla="+- 0 1226 1199"/>
                <a:gd name="T75" fmla="*/ 1226 h 901"/>
                <a:gd name="T76" fmla="+- 0 8917 6513"/>
                <a:gd name="T77" fmla="*/ T76 w 2460"/>
                <a:gd name="T78" fmla="+- 0 1206 1199"/>
                <a:gd name="T79" fmla="*/ 1206 h 901"/>
                <a:gd name="T80" fmla="+- 0 8882 6513"/>
                <a:gd name="T81" fmla="*/ T80 w 2460"/>
                <a:gd name="T82" fmla="+- 0 1199 1199"/>
                <a:gd name="T83" fmla="*/ 1199 h 90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2460" h="901">
                  <a:moveTo>
                    <a:pt x="2369" y="0"/>
                  </a:moveTo>
                  <a:lnTo>
                    <a:pt x="90" y="0"/>
                  </a:lnTo>
                  <a:lnTo>
                    <a:pt x="55" y="7"/>
                  </a:lnTo>
                  <a:lnTo>
                    <a:pt x="27" y="27"/>
                  </a:lnTo>
                  <a:lnTo>
                    <a:pt x="7" y="55"/>
                  </a:lnTo>
                  <a:lnTo>
                    <a:pt x="0" y="90"/>
                  </a:lnTo>
                  <a:lnTo>
                    <a:pt x="0" y="811"/>
                  </a:lnTo>
                  <a:lnTo>
                    <a:pt x="7" y="846"/>
                  </a:lnTo>
                  <a:lnTo>
                    <a:pt x="27" y="875"/>
                  </a:lnTo>
                  <a:lnTo>
                    <a:pt x="55" y="894"/>
                  </a:lnTo>
                  <a:lnTo>
                    <a:pt x="90" y="901"/>
                  </a:lnTo>
                  <a:lnTo>
                    <a:pt x="2369" y="901"/>
                  </a:lnTo>
                  <a:lnTo>
                    <a:pt x="2404" y="894"/>
                  </a:lnTo>
                  <a:lnTo>
                    <a:pt x="2433" y="875"/>
                  </a:lnTo>
                  <a:lnTo>
                    <a:pt x="2452" y="846"/>
                  </a:lnTo>
                  <a:lnTo>
                    <a:pt x="2459" y="811"/>
                  </a:lnTo>
                  <a:lnTo>
                    <a:pt x="2459" y="90"/>
                  </a:lnTo>
                  <a:lnTo>
                    <a:pt x="2452" y="55"/>
                  </a:lnTo>
                  <a:lnTo>
                    <a:pt x="2433" y="27"/>
                  </a:lnTo>
                  <a:lnTo>
                    <a:pt x="2404" y="7"/>
                  </a:lnTo>
                  <a:lnTo>
                    <a:pt x="2369" y="0"/>
                  </a:lnTo>
                  <a:close/>
                </a:path>
              </a:pathLst>
            </a:custGeom>
            <a:solidFill>
              <a:srgbClr val="A600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36" name="Freeform 1690">
              <a:extLst>
                <a:ext uri="{FF2B5EF4-FFF2-40B4-BE49-F238E27FC236}">
                  <a16:creationId xmlns:a16="http://schemas.microsoft.com/office/drawing/2014/main" id="{50E51CB9-2148-4855-AF3E-12E6F6FE29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3" y="1199"/>
              <a:ext cx="2460" cy="901"/>
            </a:xfrm>
            <a:custGeom>
              <a:avLst/>
              <a:gdLst>
                <a:gd name="T0" fmla="+- 0 6513 6513"/>
                <a:gd name="T1" fmla="*/ T0 w 2460"/>
                <a:gd name="T2" fmla="+- 0 1289 1199"/>
                <a:gd name="T3" fmla="*/ 1289 h 901"/>
                <a:gd name="T4" fmla="+- 0 6520 6513"/>
                <a:gd name="T5" fmla="*/ T4 w 2460"/>
                <a:gd name="T6" fmla="+- 0 1254 1199"/>
                <a:gd name="T7" fmla="*/ 1254 h 901"/>
                <a:gd name="T8" fmla="+- 0 6540 6513"/>
                <a:gd name="T9" fmla="*/ T8 w 2460"/>
                <a:gd name="T10" fmla="+- 0 1226 1199"/>
                <a:gd name="T11" fmla="*/ 1226 h 901"/>
                <a:gd name="T12" fmla="+- 0 6568 6513"/>
                <a:gd name="T13" fmla="*/ T12 w 2460"/>
                <a:gd name="T14" fmla="+- 0 1206 1199"/>
                <a:gd name="T15" fmla="*/ 1206 h 901"/>
                <a:gd name="T16" fmla="+- 0 6603 6513"/>
                <a:gd name="T17" fmla="*/ T16 w 2460"/>
                <a:gd name="T18" fmla="+- 0 1199 1199"/>
                <a:gd name="T19" fmla="*/ 1199 h 901"/>
                <a:gd name="T20" fmla="+- 0 8882 6513"/>
                <a:gd name="T21" fmla="*/ T20 w 2460"/>
                <a:gd name="T22" fmla="+- 0 1199 1199"/>
                <a:gd name="T23" fmla="*/ 1199 h 901"/>
                <a:gd name="T24" fmla="+- 0 8917 6513"/>
                <a:gd name="T25" fmla="*/ T24 w 2460"/>
                <a:gd name="T26" fmla="+- 0 1206 1199"/>
                <a:gd name="T27" fmla="*/ 1206 h 901"/>
                <a:gd name="T28" fmla="+- 0 8946 6513"/>
                <a:gd name="T29" fmla="*/ T28 w 2460"/>
                <a:gd name="T30" fmla="+- 0 1226 1199"/>
                <a:gd name="T31" fmla="*/ 1226 h 901"/>
                <a:gd name="T32" fmla="+- 0 8965 6513"/>
                <a:gd name="T33" fmla="*/ T32 w 2460"/>
                <a:gd name="T34" fmla="+- 0 1254 1199"/>
                <a:gd name="T35" fmla="*/ 1254 h 901"/>
                <a:gd name="T36" fmla="+- 0 8972 6513"/>
                <a:gd name="T37" fmla="*/ T36 w 2460"/>
                <a:gd name="T38" fmla="+- 0 1289 1199"/>
                <a:gd name="T39" fmla="*/ 1289 h 901"/>
                <a:gd name="T40" fmla="+- 0 8972 6513"/>
                <a:gd name="T41" fmla="*/ T40 w 2460"/>
                <a:gd name="T42" fmla="+- 0 2010 1199"/>
                <a:gd name="T43" fmla="*/ 2010 h 901"/>
                <a:gd name="T44" fmla="+- 0 8965 6513"/>
                <a:gd name="T45" fmla="*/ T44 w 2460"/>
                <a:gd name="T46" fmla="+- 0 2045 1199"/>
                <a:gd name="T47" fmla="*/ 2045 h 901"/>
                <a:gd name="T48" fmla="+- 0 8946 6513"/>
                <a:gd name="T49" fmla="*/ T48 w 2460"/>
                <a:gd name="T50" fmla="+- 0 2074 1199"/>
                <a:gd name="T51" fmla="*/ 2074 h 901"/>
                <a:gd name="T52" fmla="+- 0 8917 6513"/>
                <a:gd name="T53" fmla="*/ T52 w 2460"/>
                <a:gd name="T54" fmla="+- 0 2093 1199"/>
                <a:gd name="T55" fmla="*/ 2093 h 901"/>
                <a:gd name="T56" fmla="+- 0 8882 6513"/>
                <a:gd name="T57" fmla="*/ T56 w 2460"/>
                <a:gd name="T58" fmla="+- 0 2100 1199"/>
                <a:gd name="T59" fmla="*/ 2100 h 901"/>
                <a:gd name="T60" fmla="+- 0 6603 6513"/>
                <a:gd name="T61" fmla="*/ T60 w 2460"/>
                <a:gd name="T62" fmla="+- 0 2100 1199"/>
                <a:gd name="T63" fmla="*/ 2100 h 901"/>
                <a:gd name="T64" fmla="+- 0 6568 6513"/>
                <a:gd name="T65" fmla="*/ T64 w 2460"/>
                <a:gd name="T66" fmla="+- 0 2093 1199"/>
                <a:gd name="T67" fmla="*/ 2093 h 901"/>
                <a:gd name="T68" fmla="+- 0 6540 6513"/>
                <a:gd name="T69" fmla="*/ T68 w 2460"/>
                <a:gd name="T70" fmla="+- 0 2074 1199"/>
                <a:gd name="T71" fmla="*/ 2074 h 901"/>
                <a:gd name="T72" fmla="+- 0 6520 6513"/>
                <a:gd name="T73" fmla="*/ T72 w 2460"/>
                <a:gd name="T74" fmla="+- 0 2045 1199"/>
                <a:gd name="T75" fmla="*/ 2045 h 901"/>
                <a:gd name="T76" fmla="+- 0 6513 6513"/>
                <a:gd name="T77" fmla="*/ T76 w 2460"/>
                <a:gd name="T78" fmla="+- 0 2010 1199"/>
                <a:gd name="T79" fmla="*/ 2010 h 901"/>
                <a:gd name="T80" fmla="+- 0 6513 6513"/>
                <a:gd name="T81" fmla="*/ T80 w 2460"/>
                <a:gd name="T82" fmla="+- 0 1289 1199"/>
                <a:gd name="T83" fmla="*/ 1289 h 90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2460" h="901">
                  <a:moveTo>
                    <a:pt x="0" y="90"/>
                  </a:moveTo>
                  <a:lnTo>
                    <a:pt x="7" y="55"/>
                  </a:lnTo>
                  <a:lnTo>
                    <a:pt x="27" y="27"/>
                  </a:lnTo>
                  <a:lnTo>
                    <a:pt x="55" y="7"/>
                  </a:lnTo>
                  <a:lnTo>
                    <a:pt x="90" y="0"/>
                  </a:lnTo>
                  <a:lnTo>
                    <a:pt x="2369" y="0"/>
                  </a:lnTo>
                  <a:lnTo>
                    <a:pt x="2404" y="7"/>
                  </a:lnTo>
                  <a:lnTo>
                    <a:pt x="2433" y="27"/>
                  </a:lnTo>
                  <a:lnTo>
                    <a:pt x="2452" y="55"/>
                  </a:lnTo>
                  <a:lnTo>
                    <a:pt x="2459" y="90"/>
                  </a:lnTo>
                  <a:lnTo>
                    <a:pt x="2459" y="811"/>
                  </a:lnTo>
                  <a:lnTo>
                    <a:pt x="2452" y="846"/>
                  </a:lnTo>
                  <a:lnTo>
                    <a:pt x="2433" y="875"/>
                  </a:lnTo>
                  <a:lnTo>
                    <a:pt x="2404" y="894"/>
                  </a:lnTo>
                  <a:lnTo>
                    <a:pt x="2369" y="901"/>
                  </a:lnTo>
                  <a:lnTo>
                    <a:pt x="90" y="901"/>
                  </a:lnTo>
                  <a:lnTo>
                    <a:pt x="55" y="894"/>
                  </a:lnTo>
                  <a:lnTo>
                    <a:pt x="27" y="875"/>
                  </a:lnTo>
                  <a:lnTo>
                    <a:pt x="7" y="846"/>
                  </a:lnTo>
                  <a:lnTo>
                    <a:pt x="0" y="811"/>
                  </a:lnTo>
                  <a:lnTo>
                    <a:pt x="0" y="90"/>
                  </a:lnTo>
                  <a:close/>
                </a:path>
              </a:pathLst>
            </a:custGeom>
            <a:noFill/>
            <a:ln w="2540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37" name="Freeform 1689">
              <a:extLst>
                <a:ext uri="{FF2B5EF4-FFF2-40B4-BE49-F238E27FC236}">
                  <a16:creationId xmlns:a16="http://schemas.microsoft.com/office/drawing/2014/main" id="{B2C7535D-632C-4573-A0C0-ECCBDF5F70A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3" y="2238"/>
              <a:ext cx="2460" cy="901"/>
            </a:xfrm>
            <a:custGeom>
              <a:avLst/>
              <a:gdLst>
                <a:gd name="T0" fmla="+- 0 8882 6513"/>
                <a:gd name="T1" fmla="*/ T0 w 2460"/>
                <a:gd name="T2" fmla="+- 0 2239 2239"/>
                <a:gd name="T3" fmla="*/ 2239 h 901"/>
                <a:gd name="T4" fmla="+- 0 6603 6513"/>
                <a:gd name="T5" fmla="*/ T4 w 2460"/>
                <a:gd name="T6" fmla="+- 0 2239 2239"/>
                <a:gd name="T7" fmla="*/ 2239 h 901"/>
                <a:gd name="T8" fmla="+- 0 6568 6513"/>
                <a:gd name="T9" fmla="*/ T8 w 2460"/>
                <a:gd name="T10" fmla="+- 0 2246 2239"/>
                <a:gd name="T11" fmla="*/ 2246 h 901"/>
                <a:gd name="T12" fmla="+- 0 6540 6513"/>
                <a:gd name="T13" fmla="*/ T12 w 2460"/>
                <a:gd name="T14" fmla="+- 0 2265 2239"/>
                <a:gd name="T15" fmla="*/ 2265 h 901"/>
                <a:gd name="T16" fmla="+- 0 6520 6513"/>
                <a:gd name="T17" fmla="*/ T16 w 2460"/>
                <a:gd name="T18" fmla="+- 0 2294 2239"/>
                <a:gd name="T19" fmla="*/ 2294 h 901"/>
                <a:gd name="T20" fmla="+- 0 6513 6513"/>
                <a:gd name="T21" fmla="*/ T20 w 2460"/>
                <a:gd name="T22" fmla="+- 0 2329 2239"/>
                <a:gd name="T23" fmla="*/ 2329 h 901"/>
                <a:gd name="T24" fmla="+- 0 6513 6513"/>
                <a:gd name="T25" fmla="*/ T24 w 2460"/>
                <a:gd name="T26" fmla="+- 0 3050 2239"/>
                <a:gd name="T27" fmla="*/ 3050 h 901"/>
                <a:gd name="T28" fmla="+- 0 6520 6513"/>
                <a:gd name="T29" fmla="*/ T28 w 2460"/>
                <a:gd name="T30" fmla="+- 0 3084 2239"/>
                <a:gd name="T31" fmla="*/ 3084 h 901"/>
                <a:gd name="T32" fmla="+- 0 6540 6513"/>
                <a:gd name="T33" fmla="*/ T32 w 2460"/>
                <a:gd name="T34" fmla="+- 0 3113 2239"/>
                <a:gd name="T35" fmla="*/ 3113 h 901"/>
                <a:gd name="T36" fmla="+- 0 6568 6513"/>
                <a:gd name="T37" fmla="*/ T36 w 2460"/>
                <a:gd name="T38" fmla="+- 0 3132 2239"/>
                <a:gd name="T39" fmla="*/ 3132 h 901"/>
                <a:gd name="T40" fmla="+- 0 6603 6513"/>
                <a:gd name="T41" fmla="*/ T40 w 2460"/>
                <a:gd name="T42" fmla="+- 0 3140 2239"/>
                <a:gd name="T43" fmla="*/ 3140 h 901"/>
                <a:gd name="T44" fmla="+- 0 8882 6513"/>
                <a:gd name="T45" fmla="*/ T44 w 2460"/>
                <a:gd name="T46" fmla="+- 0 3140 2239"/>
                <a:gd name="T47" fmla="*/ 3140 h 901"/>
                <a:gd name="T48" fmla="+- 0 8917 6513"/>
                <a:gd name="T49" fmla="*/ T48 w 2460"/>
                <a:gd name="T50" fmla="+- 0 3132 2239"/>
                <a:gd name="T51" fmla="*/ 3132 h 901"/>
                <a:gd name="T52" fmla="+- 0 8946 6513"/>
                <a:gd name="T53" fmla="*/ T52 w 2460"/>
                <a:gd name="T54" fmla="+- 0 3113 2239"/>
                <a:gd name="T55" fmla="*/ 3113 h 901"/>
                <a:gd name="T56" fmla="+- 0 8965 6513"/>
                <a:gd name="T57" fmla="*/ T56 w 2460"/>
                <a:gd name="T58" fmla="+- 0 3084 2239"/>
                <a:gd name="T59" fmla="*/ 3084 h 901"/>
                <a:gd name="T60" fmla="+- 0 8972 6513"/>
                <a:gd name="T61" fmla="*/ T60 w 2460"/>
                <a:gd name="T62" fmla="+- 0 3050 2239"/>
                <a:gd name="T63" fmla="*/ 3050 h 901"/>
                <a:gd name="T64" fmla="+- 0 8972 6513"/>
                <a:gd name="T65" fmla="*/ T64 w 2460"/>
                <a:gd name="T66" fmla="+- 0 2329 2239"/>
                <a:gd name="T67" fmla="*/ 2329 h 901"/>
                <a:gd name="T68" fmla="+- 0 8965 6513"/>
                <a:gd name="T69" fmla="*/ T68 w 2460"/>
                <a:gd name="T70" fmla="+- 0 2294 2239"/>
                <a:gd name="T71" fmla="*/ 2294 h 901"/>
                <a:gd name="T72" fmla="+- 0 8946 6513"/>
                <a:gd name="T73" fmla="*/ T72 w 2460"/>
                <a:gd name="T74" fmla="+- 0 2265 2239"/>
                <a:gd name="T75" fmla="*/ 2265 h 901"/>
                <a:gd name="T76" fmla="+- 0 8917 6513"/>
                <a:gd name="T77" fmla="*/ T76 w 2460"/>
                <a:gd name="T78" fmla="+- 0 2246 2239"/>
                <a:gd name="T79" fmla="*/ 2246 h 901"/>
                <a:gd name="T80" fmla="+- 0 8882 6513"/>
                <a:gd name="T81" fmla="*/ T80 w 2460"/>
                <a:gd name="T82" fmla="+- 0 2239 2239"/>
                <a:gd name="T83" fmla="*/ 2239 h 90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2460" h="901">
                  <a:moveTo>
                    <a:pt x="2369" y="0"/>
                  </a:moveTo>
                  <a:lnTo>
                    <a:pt x="90" y="0"/>
                  </a:lnTo>
                  <a:lnTo>
                    <a:pt x="55" y="7"/>
                  </a:lnTo>
                  <a:lnTo>
                    <a:pt x="27" y="26"/>
                  </a:lnTo>
                  <a:lnTo>
                    <a:pt x="7" y="55"/>
                  </a:lnTo>
                  <a:lnTo>
                    <a:pt x="0" y="90"/>
                  </a:lnTo>
                  <a:lnTo>
                    <a:pt x="0" y="811"/>
                  </a:lnTo>
                  <a:lnTo>
                    <a:pt x="7" y="845"/>
                  </a:lnTo>
                  <a:lnTo>
                    <a:pt x="27" y="874"/>
                  </a:lnTo>
                  <a:lnTo>
                    <a:pt x="55" y="893"/>
                  </a:lnTo>
                  <a:lnTo>
                    <a:pt x="90" y="901"/>
                  </a:lnTo>
                  <a:lnTo>
                    <a:pt x="2369" y="901"/>
                  </a:lnTo>
                  <a:lnTo>
                    <a:pt x="2404" y="893"/>
                  </a:lnTo>
                  <a:lnTo>
                    <a:pt x="2433" y="874"/>
                  </a:lnTo>
                  <a:lnTo>
                    <a:pt x="2452" y="845"/>
                  </a:lnTo>
                  <a:lnTo>
                    <a:pt x="2459" y="811"/>
                  </a:lnTo>
                  <a:lnTo>
                    <a:pt x="2459" y="90"/>
                  </a:lnTo>
                  <a:lnTo>
                    <a:pt x="2452" y="55"/>
                  </a:lnTo>
                  <a:lnTo>
                    <a:pt x="2433" y="26"/>
                  </a:lnTo>
                  <a:lnTo>
                    <a:pt x="2404" y="7"/>
                  </a:lnTo>
                  <a:lnTo>
                    <a:pt x="2369" y="0"/>
                  </a:lnTo>
                  <a:close/>
                </a:path>
              </a:pathLst>
            </a:custGeom>
            <a:solidFill>
              <a:srgbClr val="8496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38" name="Freeform 1688">
              <a:extLst>
                <a:ext uri="{FF2B5EF4-FFF2-40B4-BE49-F238E27FC236}">
                  <a16:creationId xmlns:a16="http://schemas.microsoft.com/office/drawing/2014/main" id="{F0FFE54F-4F5C-4B48-AB1F-EF5B7F216BF6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3" y="2238"/>
              <a:ext cx="2460" cy="901"/>
            </a:xfrm>
            <a:custGeom>
              <a:avLst/>
              <a:gdLst>
                <a:gd name="T0" fmla="+- 0 6513 6513"/>
                <a:gd name="T1" fmla="*/ T0 w 2460"/>
                <a:gd name="T2" fmla="+- 0 2329 2239"/>
                <a:gd name="T3" fmla="*/ 2329 h 901"/>
                <a:gd name="T4" fmla="+- 0 6520 6513"/>
                <a:gd name="T5" fmla="*/ T4 w 2460"/>
                <a:gd name="T6" fmla="+- 0 2294 2239"/>
                <a:gd name="T7" fmla="*/ 2294 h 901"/>
                <a:gd name="T8" fmla="+- 0 6540 6513"/>
                <a:gd name="T9" fmla="*/ T8 w 2460"/>
                <a:gd name="T10" fmla="+- 0 2265 2239"/>
                <a:gd name="T11" fmla="*/ 2265 h 901"/>
                <a:gd name="T12" fmla="+- 0 6568 6513"/>
                <a:gd name="T13" fmla="*/ T12 w 2460"/>
                <a:gd name="T14" fmla="+- 0 2246 2239"/>
                <a:gd name="T15" fmla="*/ 2246 h 901"/>
                <a:gd name="T16" fmla="+- 0 6603 6513"/>
                <a:gd name="T17" fmla="*/ T16 w 2460"/>
                <a:gd name="T18" fmla="+- 0 2239 2239"/>
                <a:gd name="T19" fmla="*/ 2239 h 901"/>
                <a:gd name="T20" fmla="+- 0 8882 6513"/>
                <a:gd name="T21" fmla="*/ T20 w 2460"/>
                <a:gd name="T22" fmla="+- 0 2239 2239"/>
                <a:gd name="T23" fmla="*/ 2239 h 901"/>
                <a:gd name="T24" fmla="+- 0 8917 6513"/>
                <a:gd name="T25" fmla="*/ T24 w 2460"/>
                <a:gd name="T26" fmla="+- 0 2246 2239"/>
                <a:gd name="T27" fmla="*/ 2246 h 901"/>
                <a:gd name="T28" fmla="+- 0 8946 6513"/>
                <a:gd name="T29" fmla="*/ T28 w 2460"/>
                <a:gd name="T30" fmla="+- 0 2265 2239"/>
                <a:gd name="T31" fmla="*/ 2265 h 901"/>
                <a:gd name="T32" fmla="+- 0 8965 6513"/>
                <a:gd name="T33" fmla="*/ T32 w 2460"/>
                <a:gd name="T34" fmla="+- 0 2294 2239"/>
                <a:gd name="T35" fmla="*/ 2294 h 901"/>
                <a:gd name="T36" fmla="+- 0 8972 6513"/>
                <a:gd name="T37" fmla="*/ T36 w 2460"/>
                <a:gd name="T38" fmla="+- 0 2329 2239"/>
                <a:gd name="T39" fmla="*/ 2329 h 901"/>
                <a:gd name="T40" fmla="+- 0 8972 6513"/>
                <a:gd name="T41" fmla="*/ T40 w 2460"/>
                <a:gd name="T42" fmla="+- 0 3050 2239"/>
                <a:gd name="T43" fmla="*/ 3050 h 901"/>
                <a:gd name="T44" fmla="+- 0 8965 6513"/>
                <a:gd name="T45" fmla="*/ T44 w 2460"/>
                <a:gd name="T46" fmla="+- 0 3084 2239"/>
                <a:gd name="T47" fmla="*/ 3084 h 901"/>
                <a:gd name="T48" fmla="+- 0 8946 6513"/>
                <a:gd name="T49" fmla="*/ T48 w 2460"/>
                <a:gd name="T50" fmla="+- 0 3113 2239"/>
                <a:gd name="T51" fmla="*/ 3113 h 901"/>
                <a:gd name="T52" fmla="+- 0 8917 6513"/>
                <a:gd name="T53" fmla="*/ T52 w 2460"/>
                <a:gd name="T54" fmla="+- 0 3132 2239"/>
                <a:gd name="T55" fmla="*/ 3132 h 901"/>
                <a:gd name="T56" fmla="+- 0 8882 6513"/>
                <a:gd name="T57" fmla="*/ T56 w 2460"/>
                <a:gd name="T58" fmla="+- 0 3140 2239"/>
                <a:gd name="T59" fmla="*/ 3140 h 901"/>
                <a:gd name="T60" fmla="+- 0 6603 6513"/>
                <a:gd name="T61" fmla="*/ T60 w 2460"/>
                <a:gd name="T62" fmla="+- 0 3140 2239"/>
                <a:gd name="T63" fmla="*/ 3140 h 901"/>
                <a:gd name="T64" fmla="+- 0 6568 6513"/>
                <a:gd name="T65" fmla="*/ T64 w 2460"/>
                <a:gd name="T66" fmla="+- 0 3132 2239"/>
                <a:gd name="T67" fmla="*/ 3132 h 901"/>
                <a:gd name="T68" fmla="+- 0 6540 6513"/>
                <a:gd name="T69" fmla="*/ T68 w 2460"/>
                <a:gd name="T70" fmla="+- 0 3113 2239"/>
                <a:gd name="T71" fmla="*/ 3113 h 901"/>
                <a:gd name="T72" fmla="+- 0 6520 6513"/>
                <a:gd name="T73" fmla="*/ T72 w 2460"/>
                <a:gd name="T74" fmla="+- 0 3084 2239"/>
                <a:gd name="T75" fmla="*/ 3084 h 901"/>
                <a:gd name="T76" fmla="+- 0 6513 6513"/>
                <a:gd name="T77" fmla="*/ T76 w 2460"/>
                <a:gd name="T78" fmla="+- 0 3050 2239"/>
                <a:gd name="T79" fmla="*/ 3050 h 901"/>
                <a:gd name="T80" fmla="+- 0 6513 6513"/>
                <a:gd name="T81" fmla="*/ T80 w 2460"/>
                <a:gd name="T82" fmla="+- 0 2329 2239"/>
                <a:gd name="T83" fmla="*/ 2329 h 90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2460" h="901">
                  <a:moveTo>
                    <a:pt x="0" y="90"/>
                  </a:moveTo>
                  <a:lnTo>
                    <a:pt x="7" y="55"/>
                  </a:lnTo>
                  <a:lnTo>
                    <a:pt x="27" y="26"/>
                  </a:lnTo>
                  <a:lnTo>
                    <a:pt x="55" y="7"/>
                  </a:lnTo>
                  <a:lnTo>
                    <a:pt x="90" y="0"/>
                  </a:lnTo>
                  <a:lnTo>
                    <a:pt x="2369" y="0"/>
                  </a:lnTo>
                  <a:lnTo>
                    <a:pt x="2404" y="7"/>
                  </a:lnTo>
                  <a:lnTo>
                    <a:pt x="2433" y="26"/>
                  </a:lnTo>
                  <a:lnTo>
                    <a:pt x="2452" y="55"/>
                  </a:lnTo>
                  <a:lnTo>
                    <a:pt x="2459" y="90"/>
                  </a:lnTo>
                  <a:lnTo>
                    <a:pt x="2459" y="811"/>
                  </a:lnTo>
                  <a:lnTo>
                    <a:pt x="2452" y="845"/>
                  </a:lnTo>
                  <a:lnTo>
                    <a:pt x="2433" y="874"/>
                  </a:lnTo>
                  <a:lnTo>
                    <a:pt x="2404" y="893"/>
                  </a:lnTo>
                  <a:lnTo>
                    <a:pt x="2369" y="901"/>
                  </a:lnTo>
                  <a:lnTo>
                    <a:pt x="90" y="901"/>
                  </a:lnTo>
                  <a:lnTo>
                    <a:pt x="55" y="893"/>
                  </a:lnTo>
                  <a:lnTo>
                    <a:pt x="27" y="874"/>
                  </a:lnTo>
                  <a:lnTo>
                    <a:pt x="7" y="845"/>
                  </a:lnTo>
                  <a:lnTo>
                    <a:pt x="0" y="811"/>
                  </a:lnTo>
                  <a:lnTo>
                    <a:pt x="0" y="90"/>
                  </a:lnTo>
                  <a:close/>
                </a:path>
              </a:pathLst>
            </a:custGeom>
            <a:noFill/>
            <a:ln w="2540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39" name="Text Box 1687">
              <a:extLst>
                <a:ext uri="{FF2B5EF4-FFF2-40B4-BE49-F238E27FC236}">
                  <a16:creationId xmlns:a16="http://schemas.microsoft.com/office/drawing/2014/main" id="{EF058689-B9B7-497B-8AFF-0EC6085678DD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368" y="307"/>
              <a:ext cx="2853" cy="6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R="9525" algn="ctr">
                <a:lnSpc>
                  <a:spcPts val="1525"/>
                </a:lnSpc>
                <a:spcAft>
                  <a:spcPts val="0"/>
                </a:spcAft>
              </a:pPr>
              <a:r>
                <a:rPr lang="sr-Latn-RS" sz="1100" dirty="0"/>
                <a:t>Udeo žena i muškaraca među licima kojima su oduzete vozačke dozvole 2012-2019</a:t>
              </a:r>
              <a:endPara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Text Box 1686">
              <a:extLst>
                <a:ext uri="{FF2B5EF4-FFF2-40B4-BE49-F238E27FC236}">
                  <a16:creationId xmlns:a16="http://schemas.microsoft.com/office/drawing/2014/main" id="{E1A8D458-F89C-4E65-8449-04439885E95B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903" y="1518"/>
              <a:ext cx="1702" cy="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algn="just">
                <a:lnSpc>
                  <a:spcPts val="1405"/>
                </a:lnSpc>
                <a:spcAft>
                  <a:spcPts val="0"/>
                </a:spcAft>
              </a:pPr>
              <a:r>
                <a:rPr lang="sr-Latn-RS" sz="1400" b="1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Žene</a:t>
              </a:r>
              <a:r>
                <a:rPr lang="en-US" sz="1400" b="1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</a:t>
              </a:r>
              <a:r>
                <a:rPr lang="sr-Latn-RS" sz="1400" b="1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</a:t>
              </a:r>
              <a:r>
                <a:rPr lang="en-US" sz="1400" b="1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%</a:t>
              </a:r>
              <a:endPara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Text Box 1685">
              <a:extLst>
                <a:ext uri="{FF2B5EF4-FFF2-40B4-BE49-F238E27FC236}">
                  <a16:creationId xmlns:a16="http://schemas.microsoft.com/office/drawing/2014/main" id="{3E69321D-1BFA-4788-979F-F302F0B53795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672" y="2558"/>
              <a:ext cx="1743" cy="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algn="just">
                <a:lnSpc>
                  <a:spcPts val="1405"/>
                </a:lnSpc>
                <a:spcAft>
                  <a:spcPts val="0"/>
                </a:spcAft>
              </a:pPr>
              <a:r>
                <a:rPr lang="sr-Latn-RS" sz="1400" b="1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Muškarci</a:t>
              </a:r>
              <a:r>
                <a:rPr lang="en-US" sz="1400" b="1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</a:t>
              </a:r>
              <a:r>
                <a:rPr lang="sr-Latn-RS" sz="1400" b="1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98</a:t>
              </a:r>
              <a:r>
                <a:rPr lang="en-US" sz="1400" b="1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%</a:t>
              </a:r>
              <a:endPara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1" name="Group 1684">
            <a:extLst>
              <a:ext uri="{FF2B5EF4-FFF2-40B4-BE49-F238E27FC236}">
                <a16:creationId xmlns:a16="http://schemas.microsoft.com/office/drawing/2014/main" id="{B75A9987-8DFE-4AA0-AB80-45FF6FBC9182}"/>
              </a:ext>
            </a:extLst>
          </p:cNvPr>
          <p:cNvGrpSpPr>
            <a:grpSpLocks/>
          </p:cNvGrpSpPr>
          <p:nvPr/>
        </p:nvGrpSpPr>
        <p:grpSpPr bwMode="auto">
          <a:xfrm>
            <a:off x="5261368" y="3089821"/>
            <a:ext cx="1951990" cy="2245116"/>
            <a:chOff x="6209" y="236"/>
            <a:chExt cx="3074" cy="3053"/>
          </a:xfrm>
        </p:grpSpPr>
        <p:sp>
          <p:nvSpPr>
            <p:cNvPr id="52" name="Freeform 1692">
              <a:extLst>
                <a:ext uri="{FF2B5EF4-FFF2-40B4-BE49-F238E27FC236}">
                  <a16:creationId xmlns:a16="http://schemas.microsoft.com/office/drawing/2014/main" id="{BD79A366-1C40-4F5B-A3B7-ACC29D392C9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09" y="301"/>
              <a:ext cx="3074" cy="2988"/>
            </a:xfrm>
            <a:custGeom>
              <a:avLst/>
              <a:gdLst>
                <a:gd name="T0" fmla="+- 0 8984 6209"/>
                <a:gd name="T1" fmla="*/ T0 w 3074"/>
                <a:gd name="T2" fmla="+- 0 302 302"/>
                <a:gd name="T3" fmla="*/ 302 h 2988"/>
                <a:gd name="T4" fmla="+- 0 6508 6209"/>
                <a:gd name="T5" fmla="*/ T4 w 3074"/>
                <a:gd name="T6" fmla="+- 0 302 302"/>
                <a:gd name="T7" fmla="*/ 302 h 2988"/>
                <a:gd name="T8" fmla="+- 0 6428 6209"/>
                <a:gd name="T9" fmla="*/ T8 w 3074"/>
                <a:gd name="T10" fmla="+- 0 312 302"/>
                <a:gd name="T11" fmla="*/ 312 h 2988"/>
                <a:gd name="T12" fmla="+- 0 6357 6209"/>
                <a:gd name="T13" fmla="*/ T12 w 3074"/>
                <a:gd name="T14" fmla="+- 0 343 302"/>
                <a:gd name="T15" fmla="*/ 343 h 2988"/>
                <a:gd name="T16" fmla="+- 0 6297 6209"/>
                <a:gd name="T17" fmla="*/ T16 w 3074"/>
                <a:gd name="T18" fmla="+- 0 389 302"/>
                <a:gd name="T19" fmla="*/ 389 h 2988"/>
                <a:gd name="T20" fmla="+- 0 6250 6209"/>
                <a:gd name="T21" fmla="*/ T20 w 3074"/>
                <a:gd name="T22" fmla="+- 0 450 302"/>
                <a:gd name="T23" fmla="*/ 450 h 2988"/>
                <a:gd name="T24" fmla="+- 0 6220 6209"/>
                <a:gd name="T25" fmla="*/ T24 w 3074"/>
                <a:gd name="T26" fmla="+- 0 521 302"/>
                <a:gd name="T27" fmla="*/ 521 h 2988"/>
                <a:gd name="T28" fmla="+- 0 6209 6209"/>
                <a:gd name="T29" fmla="*/ T28 w 3074"/>
                <a:gd name="T30" fmla="+- 0 601 302"/>
                <a:gd name="T31" fmla="*/ 601 h 2988"/>
                <a:gd name="T32" fmla="+- 0 6209 6209"/>
                <a:gd name="T33" fmla="*/ T32 w 3074"/>
                <a:gd name="T34" fmla="+- 0 2991 302"/>
                <a:gd name="T35" fmla="*/ 2991 h 2988"/>
                <a:gd name="T36" fmla="+- 0 6220 6209"/>
                <a:gd name="T37" fmla="*/ T36 w 3074"/>
                <a:gd name="T38" fmla="+- 0 3070 302"/>
                <a:gd name="T39" fmla="*/ 3070 h 2988"/>
                <a:gd name="T40" fmla="+- 0 6250 6209"/>
                <a:gd name="T41" fmla="*/ T40 w 3074"/>
                <a:gd name="T42" fmla="+- 0 3142 302"/>
                <a:gd name="T43" fmla="*/ 3142 h 2988"/>
                <a:gd name="T44" fmla="+- 0 6297 6209"/>
                <a:gd name="T45" fmla="*/ T44 w 3074"/>
                <a:gd name="T46" fmla="+- 0 3202 302"/>
                <a:gd name="T47" fmla="*/ 3202 h 2988"/>
                <a:gd name="T48" fmla="+- 0 6357 6209"/>
                <a:gd name="T49" fmla="*/ T48 w 3074"/>
                <a:gd name="T50" fmla="+- 0 3249 302"/>
                <a:gd name="T51" fmla="*/ 3249 h 2988"/>
                <a:gd name="T52" fmla="+- 0 6428 6209"/>
                <a:gd name="T53" fmla="*/ T52 w 3074"/>
                <a:gd name="T54" fmla="+- 0 3279 302"/>
                <a:gd name="T55" fmla="*/ 3279 h 2988"/>
                <a:gd name="T56" fmla="+- 0 6508 6209"/>
                <a:gd name="T57" fmla="*/ T56 w 3074"/>
                <a:gd name="T58" fmla="+- 0 3290 302"/>
                <a:gd name="T59" fmla="*/ 3290 h 2988"/>
                <a:gd name="T60" fmla="+- 0 8984 6209"/>
                <a:gd name="T61" fmla="*/ T60 w 3074"/>
                <a:gd name="T62" fmla="+- 0 3290 302"/>
                <a:gd name="T63" fmla="*/ 3290 h 2988"/>
                <a:gd name="T64" fmla="+- 0 9064 6209"/>
                <a:gd name="T65" fmla="*/ T64 w 3074"/>
                <a:gd name="T66" fmla="+- 0 3279 302"/>
                <a:gd name="T67" fmla="*/ 3279 h 2988"/>
                <a:gd name="T68" fmla="+- 0 9135 6209"/>
                <a:gd name="T69" fmla="*/ T68 w 3074"/>
                <a:gd name="T70" fmla="+- 0 3249 302"/>
                <a:gd name="T71" fmla="*/ 3249 h 2988"/>
                <a:gd name="T72" fmla="+- 0 9195 6209"/>
                <a:gd name="T73" fmla="*/ T72 w 3074"/>
                <a:gd name="T74" fmla="+- 0 3202 302"/>
                <a:gd name="T75" fmla="*/ 3202 h 2988"/>
                <a:gd name="T76" fmla="+- 0 9242 6209"/>
                <a:gd name="T77" fmla="*/ T76 w 3074"/>
                <a:gd name="T78" fmla="+- 0 3142 302"/>
                <a:gd name="T79" fmla="*/ 3142 h 2988"/>
                <a:gd name="T80" fmla="+- 0 9272 6209"/>
                <a:gd name="T81" fmla="*/ T80 w 3074"/>
                <a:gd name="T82" fmla="+- 0 3070 302"/>
                <a:gd name="T83" fmla="*/ 3070 h 2988"/>
                <a:gd name="T84" fmla="+- 0 9283 6209"/>
                <a:gd name="T85" fmla="*/ T84 w 3074"/>
                <a:gd name="T86" fmla="+- 0 2991 302"/>
                <a:gd name="T87" fmla="*/ 2991 h 2988"/>
                <a:gd name="T88" fmla="+- 0 9283 6209"/>
                <a:gd name="T89" fmla="*/ T88 w 3074"/>
                <a:gd name="T90" fmla="+- 0 601 302"/>
                <a:gd name="T91" fmla="*/ 601 h 2988"/>
                <a:gd name="T92" fmla="+- 0 9272 6209"/>
                <a:gd name="T93" fmla="*/ T92 w 3074"/>
                <a:gd name="T94" fmla="+- 0 521 302"/>
                <a:gd name="T95" fmla="*/ 521 h 2988"/>
                <a:gd name="T96" fmla="+- 0 9242 6209"/>
                <a:gd name="T97" fmla="*/ T96 w 3074"/>
                <a:gd name="T98" fmla="+- 0 450 302"/>
                <a:gd name="T99" fmla="*/ 450 h 2988"/>
                <a:gd name="T100" fmla="+- 0 9195 6209"/>
                <a:gd name="T101" fmla="*/ T100 w 3074"/>
                <a:gd name="T102" fmla="+- 0 389 302"/>
                <a:gd name="T103" fmla="*/ 389 h 2988"/>
                <a:gd name="T104" fmla="+- 0 9135 6209"/>
                <a:gd name="T105" fmla="*/ T104 w 3074"/>
                <a:gd name="T106" fmla="+- 0 343 302"/>
                <a:gd name="T107" fmla="*/ 343 h 2988"/>
                <a:gd name="T108" fmla="+- 0 9064 6209"/>
                <a:gd name="T109" fmla="*/ T108 w 3074"/>
                <a:gd name="T110" fmla="+- 0 312 302"/>
                <a:gd name="T111" fmla="*/ 312 h 2988"/>
                <a:gd name="T112" fmla="+- 0 8984 6209"/>
                <a:gd name="T113" fmla="*/ T112 w 3074"/>
                <a:gd name="T114" fmla="+- 0 302 302"/>
                <a:gd name="T115" fmla="*/ 302 h 298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</a:cxnLst>
              <a:rect l="0" t="0" r="r" b="b"/>
              <a:pathLst>
                <a:path w="3074" h="2988">
                  <a:moveTo>
                    <a:pt x="2775" y="0"/>
                  </a:moveTo>
                  <a:lnTo>
                    <a:pt x="299" y="0"/>
                  </a:lnTo>
                  <a:lnTo>
                    <a:pt x="219" y="10"/>
                  </a:lnTo>
                  <a:lnTo>
                    <a:pt x="148" y="41"/>
                  </a:lnTo>
                  <a:lnTo>
                    <a:pt x="88" y="87"/>
                  </a:lnTo>
                  <a:lnTo>
                    <a:pt x="41" y="148"/>
                  </a:lnTo>
                  <a:lnTo>
                    <a:pt x="11" y="219"/>
                  </a:lnTo>
                  <a:lnTo>
                    <a:pt x="0" y="299"/>
                  </a:lnTo>
                  <a:lnTo>
                    <a:pt x="0" y="2689"/>
                  </a:lnTo>
                  <a:lnTo>
                    <a:pt x="11" y="2768"/>
                  </a:lnTo>
                  <a:lnTo>
                    <a:pt x="41" y="2840"/>
                  </a:lnTo>
                  <a:lnTo>
                    <a:pt x="88" y="2900"/>
                  </a:lnTo>
                  <a:lnTo>
                    <a:pt x="148" y="2947"/>
                  </a:lnTo>
                  <a:lnTo>
                    <a:pt x="219" y="2977"/>
                  </a:lnTo>
                  <a:lnTo>
                    <a:pt x="299" y="2988"/>
                  </a:lnTo>
                  <a:lnTo>
                    <a:pt x="2775" y="2988"/>
                  </a:lnTo>
                  <a:lnTo>
                    <a:pt x="2855" y="2977"/>
                  </a:lnTo>
                  <a:lnTo>
                    <a:pt x="2926" y="2947"/>
                  </a:lnTo>
                  <a:lnTo>
                    <a:pt x="2986" y="2900"/>
                  </a:lnTo>
                  <a:lnTo>
                    <a:pt x="3033" y="2840"/>
                  </a:lnTo>
                  <a:lnTo>
                    <a:pt x="3063" y="2768"/>
                  </a:lnTo>
                  <a:lnTo>
                    <a:pt x="3074" y="2689"/>
                  </a:lnTo>
                  <a:lnTo>
                    <a:pt x="3074" y="299"/>
                  </a:lnTo>
                  <a:lnTo>
                    <a:pt x="3063" y="219"/>
                  </a:lnTo>
                  <a:lnTo>
                    <a:pt x="3033" y="148"/>
                  </a:lnTo>
                  <a:lnTo>
                    <a:pt x="2986" y="87"/>
                  </a:lnTo>
                  <a:lnTo>
                    <a:pt x="2926" y="41"/>
                  </a:lnTo>
                  <a:lnTo>
                    <a:pt x="2855" y="10"/>
                  </a:lnTo>
                  <a:lnTo>
                    <a:pt x="2775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53" name="Freeform 1691">
              <a:extLst>
                <a:ext uri="{FF2B5EF4-FFF2-40B4-BE49-F238E27FC236}">
                  <a16:creationId xmlns:a16="http://schemas.microsoft.com/office/drawing/2014/main" id="{26B46A05-A441-4E5B-A0DE-E9DB934AE4D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3" y="1199"/>
              <a:ext cx="2460" cy="901"/>
            </a:xfrm>
            <a:custGeom>
              <a:avLst/>
              <a:gdLst>
                <a:gd name="T0" fmla="+- 0 8882 6513"/>
                <a:gd name="T1" fmla="*/ T0 w 2460"/>
                <a:gd name="T2" fmla="+- 0 1199 1199"/>
                <a:gd name="T3" fmla="*/ 1199 h 901"/>
                <a:gd name="T4" fmla="+- 0 6603 6513"/>
                <a:gd name="T5" fmla="*/ T4 w 2460"/>
                <a:gd name="T6" fmla="+- 0 1199 1199"/>
                <a:gd name="T7" fmla="*/ 1199 h 901"/>
                <a:gd name="T8" fmla="+- 0 6568 6513"/>
                <a:gd name="T9" fmla="*/ T8 w 2460"/>
                <a:gd name="T10" fmla="+- 0 1206 1199"/>
                <a:gd name="T11" fmla="*/ 1206 h 901"/>
                <a:gd name="T12" fmla="+- 0 6540 6513"/>
                <a:gd name="T13" fmla="*/ T12 w 2460"/>
                <a:gd name="T14" fmla="+- 0 1226 1199"/>
                <a:gd name="T15" fmla="*/ 1226 h 901"/>
                <a:gd name="T16" fmla="+- 0 6520 6513"/>
                <a:gd name="T17" fmla="*/ T16 w 2460"/>
                <a:gd name="T18" fmla="+- 0 1254 1199"/>
                <a:gd name="T19" fmla="*/ 1254 h 901"/>
                <a:gd name="T20" fmla="+- 0 6513 6513"/>
                <a:gd name="T21" fmla="*/ T20 w 2460"/>
                <a:gd name="T22" fmla="+- 0 1289 1199"/>
                <a:gd name="T23" fmla="*/ 1289 h 901"/>
                <a:gd name="T24" fmla="+- 0 6513 6513"/>
                <a:gd name="T25" fmla="*/ T24 w 2460"/>
                <a:gd name="T26" fmla="+- 0 2010 1199"/>
                <a:gd name="T27" fmla="*/ 2010 h 901"/>
                <a:gd name="T28" fmla="+- 0 6520 6513"/>
                <a:gd name="T29" fmla="*/ T28 w 2460"/>
                <a:gd name="T30" fmla="+- 0 2045 1199"/>
                <a:gd name="T31" fmla="*/ 2045 h 901"/>
                <a:gd name="T32" fmla="+- 0 6540 6513"/>
                <a:gd name="T33" fmla="*/ T32 w 2460"/>
                <a:gd name="T34" fmla="+- 0 2074 1199"/>
                <a:gd name="T35" fmla="*/ 2074 h 901"/>
                <a:gd name="T36" fmla="+- 0 6568 6513"/>
                <a:gd name="T37" fmla="*/ T36 w 2460"/>
                <a:gd name="T38" fmla="+- 0 2093 1199"/>
                <a:gd name="T39" fmla="*/ 2093 h 901"/>
                <a:gd name="T40" fmla="+- 0 6603 6513"/>
                <a:gd name="T41" fmla="*/ T40 w 2460"/>
                <a:gd name="T42" fmla="+- 0 2100 1199"/>
                <a:gd name="T43" fmla="*/ 2100 h 901"/>
                <a:gd name="T44" fmla="+- 0 8882 6513"/>
                <a:gd name="T45" fmla="*/ T44 w 2460"/>
                <a:gd name="T46" fmla="+- 0 2100 1199"/>
                <a:gd name="T47" fmla="*/ 2100 h 901"/>
                <a:gd name="T48" fmla="+- 0 8917 6513"/>
                <a:gd name="T49" fmla="*/ T48 w 2460"/>
                <a:gd name="T50" fmla="+- 0 2093 1199"/>
                <a:gd name="T51" fmla="*/ 2093 h 901"/>
                <a:gd name="T52" fmla="+- 0 8946 6513"/>
                <a:gd name="T53" fmla="*/ T52 w 2460"/>
                <a:gd name="T54" fmla="+- 0 2074 1199"/>
                <a:gd name="T55" fmla="*/ 2074 h 901"/>
                <a:gd name="T56" fmla="+- 0 8965 6513"/>
                <a:gd name="T57" fmla="*/ T56 w 2460"/>
                <a:gd name="T58" fmla="+- 0 2045 1199"/>
                <a:gd name="T59" fmla="*/ 2045 h 901"/>
                <a:gd name="T60" fmla="+- 0 8972 6513"/>
                <a:gd name="T61" fmla="*/ T60 w 2460"/>
                <a:gd name="T62" fmla="+- 0 2010 1199"/>
                <a:gd name="T63" fmla="*/ 2010 h 901"/>
                <a:gd name="T64" fmla="+- 0 8972 6513"/>
                <a:gd name="T65" fmla="*/ T64 w 2460"/>
                <a:gd name="T66" fmla="+- 0 1289 1199"/>
                <a:gd name="T67" fmla="*/ 1289 h 901"/>
                <a:gd name="T68" fmla="+- 0 8965 6513"/>
                <a:gd name="T69" fmla="*/ T68 w 2460"/>
                <a:gd name="T70" fmla="+- 0 1254 1199"/>
                <a:gd name="T71" fmla="*/ 1254 h 901"/>
                <a:gd name="T72" fmla="+- 0 8946 6513"/>
                <a:gd name="T73" fmla="*/ T72 w 2460"/>
                <a:gd name="T74" fmla="+- 0 1226 1199"/>
                <a:gd name="T75" fmla="*/ 1226 h 901"/>
                <a:gd name="T76" fmla="+- 0 8917 6513"/>
                <a:gd name="T77" fmla="*/ T76 w 2460"/>
                <a:gd name="T78" fmla="+- 0 1206 1199"/>
                <a:gd name="T79" fmla="*/ 1206 h 901"/>
                <a:gd name="T80" fmla="+- 0 8882 6513"/>
                <a:gd name="T81" fmla="*/ T80 w 2460"/>
                <a:gd name="T82" fmla="+- 0 1199 1199"/>
                <a:gd name="T83" fmla="*/ 1199 h 90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2460" h="901">
                  <a:moveTo>
                    <a:pt x="2369" y="0"/>
                  </a:moveTo>
                  <a:lnTo>
                    <a:pt x="90" y="0"/>
                  </a:lnTo>
                  <a:lnTo>
                    <a:pt x="55" y="7"/>
                  </a:lnTo>
                  <a:lnTo>
                    <a:pt x="27" y="27"/>
                  </a:lnTo>
                  <a:lnTo>
                    <a:pt x="7" y="55"/>
                  </a:lnTo>
                  <a:lnTo>
                    <a:pt x="0" y="90"/>
                  </a:lnTo>
                  <a:lnTo>
                    <a:pt x="0" y="811"/>
                  </a:lnTo>
                  <a:lnTo>
                    <a:pt x="7" y="846"/>
                  </a:lnTo>
                  <a:lnTo>
                    <a:pt x="27" y="875"/>
                  </a:lnTo>
                  <a:lnTo>
                    <a:pt x="55" y="894"/>
                  </a:lnTo>
                  <a:lnTo>
                    <a:pt x="90" y="901"/>
                  </a:lnTo>
                  <a:lnTo>
                    <a:pt x="2369" y="901"/>
                  </a:lnTo>
                  <a:lnTo>
                    <a:pt x="2404" y="894"/>
                  </a:lnTo>
                  <a:lnTo>
                    <a:pt x="2433" y="875"/>
                  </a:lnTo>
                  <a:lnTo>
                    <a:pt x="2452" y="846"/>
                  </a:lnTo>
                  <a:lnTo>
                    <a:pt x="2459" y="811"/>
                  </a:lnTo>
                  <a:lnTo>
                    <a:pt x="2459" y="90"/>
                  </a:lnTo>
                  <a:lnTo>
                    <a:pt x="2452" y="55"/>
                  </a:lnTo>
                  <a:lnTo>
                    <a:pt x="2433" y="27"/>
                  </a:lnTo>
                  <a:lnTo>
                    <a:pt x="2404" y="7"/>
                  </a:lnTo>
                  <a:lnTo>
                    <a:pt x="2369" y="0"/>
                  </a:lnTo>
                  <a:close/>
                </a:path>
              </a:pathLst>
            </a:custGeom>
            <a:solidFill>
              <a:srgbClr val="A600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54" name="Freeform 1690">
              <a:extLst>
                <a:ext uri="{FF2B5EF4-FFF2-40B4-BE49-F238E27FC236}">
                  <a16:creationId xmlns:a16="http://schemas.microsoft.com/office/drawing/2014/main" id="{98354A6E-4598-4865-A5E7-DCE01D3562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3" y="1199"/>
              <a:ext cx="2460" cy="901"/>
            </a:xfrm>
            <a:custGeom>
              <a:avLst/>
              <a:gdLst>
                <a:gd name="T0" fmla="+- 0 6513 6513"/>
                <a:gd name="T1" fmla="*/ T0 w 2460"/>
                <a:gd name="T2" fmla="+- 0 1289 1199"/>
                <a:gd name="T3" fmla="*/ 1289 h 901"/>
                <a:gd name="T4" fmla="+- 0 6520 6513"/>
                <a:gd name="T5" fmla="*/ T4 w 2460"/>
                <a:gd name="T6" fmla="+- 0 1254 1199"/>
                <a:gd name="T7" fmla="*/ 1254 h 901"/>
                <a:gd name="T8" fmla="+- 0 6540 6513"/>
                <a:gd name="T9" fmla="*/ T8 w 2460"/>
                <a:gd name="T10" fmla="+- 0 1226 1199"/>
                <a:gd name="T11" fmla="*/ 1226 h 901"/>
                <a:gd name="T12" fmla="+- 0 6568 6513"/>
                <a:gd name="T13" fmla="*/ T12 w 2460"/>
                <a:gd name="T14" fmla="+- 0 1206 1199"/>
                <a:gd name="T15" fmla="*/ 1206 h 901"/>
                <a:gd name="T16" fmla="+- 0 6603 6513"/>
                <a:gd name="T17" fmla="*/ T16 w 2460"/>
                <a:gd name="T18" fmla="+- 0 1199 1199"/>
                <a:gd name="T19" fmla="*/ 1199 h 901"/>
                <a:gd name="T20" fmla="+- 0 8882 6513"/>
                <a:gd name="T21" fmla="*/ T20 w 2460"/>
                <a:gd name="T22" fmla="+- 0 1199 1199"/>
                <a:gd name="T23" fmla="*/ 1199 h 901"/>
                <a:gd name="T24" fmla="+- 0 8917 6513"/>
                <a:gd name="T25" fmla="*/ T24 w 2460"/>
                <a:gd name="T26" fmla="+- 0 1206 1199"/>
                <a:gd name="T27" fmla="*/ 1206 h 901"/>
                <a:gd name="T28" fmla="+- 0 8946 6513"/>
                <a:gd name="T29" fmla="*/ T28 w 2460"/>
                <a:gd name="T30" fmla="+- 0 1226 1199"/>
                <a:gd name="T31" fmla="*/ 1226 h 901"/>
                <a:gd name="T32" fmla="+- 0 8965 6513"/>
                <a:gd name="T33" fmla="*/ T32 w 2460"/>
                <a:gd name="T34" fmla="+- 0 1254 1199"/>
                <a:gd name="T35" fmla="*/ 1254 h 901"/>
                <a:gd name="T36" fmla="+- 0 8972 6513"/>
                <a:gd name="T37" fmla="*/ T36 w 2460"/>
                <a:gd name="T38" fmla="+- 0 1289 1199"/>
                <a:gd name="T39" fmla="*/ 1289 h 901"/>
                <a:gd name="T40" fmla="+- 0 8972 6513"/>
                <a:gd name="T41" fmla="*/ T40 w 2460"/>
                <a:gd name="T42" fmla="+- 0 2010 1199"/>
                <a:gd name="T43" fmla="*/ 2010 h 901"/>
                <a:gd name="T44" fmla="+- 0 8965 6513"/>
                <a:gd name="T45" fmla="*/ T44 w 2460"/>
                <a:gd name="T46" fmla="+- 0 2045 1199"/>
                <a:gd name="T47" fmla="*/ 2045 h 901"/>
                <a:gd name="T48" fmla="+- 0 8946 6513"/>
                <a:gd name="T49" fmla="*/ T48 w 2460"/>
                <a:gd name="T50" fmla="+- 0 2074 1199"/>
                <a:gd name="T51" fmla="*/ 2074 h 901"/>
                <a:gd name="T52" fmla="+- 0 8917 6513"/>
                <a:gd name="T53" fmla="*/ T52 w 2460"/>
                <a:gd name="T54" fmla="+- 0 2093 1199"/>
                <a:gd name="T55" fmla="*/ 2093 h 901"/>
                <a:gd name="T56" fmla="+- 0 8882 6513"/>
                <a:gd name="T57" fmla="*/ T56 w 2460"/>
                <a:gd name="T58" fmla="+- 0 2100 1199"/>
                <a:gd name="T59" fmla="*/ 2100 h 901"/>
                <a:gd name="T60" fmla="+- 0 6603 6513"/>
                <a:gd name="T61" fmla="*/ T60 w 2460"/>
                <a:gd name="T62" fmla="+- 0 2100 1199"/>
                <a:gd name="T63" fmla="*/ 2100 h 901"/>
                <a:gd name="T64" fmla="+- 0 6568 6513"/>
                <a:gd name="T65" fmla="*/ T64 w 2460"/>
                <a:gd name="T66" fmla="+- 0 2093 1199"/>
                <a:gd name="T67" fmla="*/ 2093 h 901"/>
                <a:gd name="T68" fmla="+- 0 6540 6513"/>
                <a:gd name="T69" fmla="*/ T68 w 2460"/>
                <a:gd name="T70" fmla="+- 0 2074 1199"/>
                <a:gd name="T71" fmla="*/ 2074 h 901"/>
                <a:gd name="T72" fmla="+- 0 6520 6513"/>
                <a:gd name="T73" fmla="*/ T72 w 2460"/>
                <a:gd name="T74" fmla="+- 0 2045 1199"/>
                <a:gd name="T75" fmla="*/ 2045 h 901"/>
                <a:gd name="T76" fmla="+- 0 6513 6513"/>
                <a:gd name="T77" fmla="*/ T76 w 2460"/>
                <a:gd name="T78" fmla="+- 0 2010 1199"/>
                <a:gd name="T79" fmla="*/ 2010 h 901"/>
                <a:gd name="T80" fmla="+- 0 6513 6513"/>
                <a:gd name="T81" fmla="*/ T80 w 2460"/>
                <a:gd name="T82" fmla="+- 0 1289 1199"/>
                <a:gd name="T83" fmla="*/ 1289 h 90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2460" h="901">
                  <a:moveTo>
                    <a:pt x="0" y="90"/>
                  </a:moveTo>
                  <a:lnTo>
                    <a:pt x="7" y="55"/>
                  </a:lnTo>
                  <a:lnTo>
                    <a:pt x="27" y="27"/>
                  </a:lnTo>
                  <a:lnTo>
                    <a:pt x="55" y="7"/>
                  </a:lnTo>
                  <a:lnTo>
                    <a:pt x="90" y="0"/>
                  </a:lnTo>
                  <a:lnTo>
                    <a:pt x="2369" y="0"/>
                  </a:lnTo>
                  <a:lnTo>
                    <a:pt x="2404" y="7"/>
                  </a:lnTo>
                  <a:lnTo>
                    <a:pt x="2433" y="27"/>
                  </a:lnTo>
                  <a:lnTo>
                    <a:pt x="2452" y="55"/>
                  </a:lnTo>
                  <a:lnTo>
                    <a:pt x="2459" y="90"/>
                  </a:lnTo>
                  <a:lnTo>
                    <a:pt x="2459" y="811"/>
                  </a:lnTo>
                  <a:lnTo>
                    <a:pt x="2452" y="846"/>
                  </a:lnTo>
                  <a:lnTo>
                    <a:pt x="2433" y="875"/>
                  </a:lnTo>
                  <a:lnTo>
                    <a:pt x="2404" y="894"/>
                  </a:lnTo>
                  <a:lnTo>
                    <a:pt x="2369" y="901"/>
                  </a:lnTo>
                  <a:lnTo>
                    <a:pt x="90" y="901"/>
                  </a:lnTo>
                  <a:lnTo>
                    <a:pt x="55" y="894"/>
                  </a:lnTo>
                  <a:lnTo>
                    <a:pt x="27" y="875"/>
                  </a:lnTo>
                  <a:lnTo>
                    <a:pt x="7" y="846"/>
                  </a:lnTo>
                  <a:lnTo>
                    <a:pt x="0" y="811"/>
                  </a:lnTo>
                  <a:lnTo>
                    <a:pt x="0" y="90"/>
                  </a:lnTo>
                  <a:close/>
                </a:path>
              </a:pathLst>
            </a:custGeom>
            <a:noFill/>
            <a:ln w="2540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55" name="Freeform 1689">
              <a:extLst>
                <a:ext uri="{FF2B5EF4-FFF2-40B4-BE49-F238E27FC236}">
                  <a16:creationId xmlns:a16="http://schemas.microsoft.com/office/drawing/2014/main" id="{4548503C-A065-496D-AEA2-53EB2BA7FE8B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3" y="2238"/>
              <a:ext cx="2460" cy="901"/>
            </a:xfrm>
            <a:custGeom>
              <a:avLst/>
              <a:gdLst>
                <a:gd name="T0" fmla="+- 0 8882 6513"/>
                <a:gd name="T1" fmla="*/ T0 w 2460"/>
                <a:gd name="T2" fmla="+- 0 2239 2239"/>
                <a:gd name="T3" fmla="*/ 2239 h 901"/>
                <a:gd name="T4" fmla="+- 0 6603 6513"/>
                <a:gd name="T5" fmla="*/ T4 w 2460"/>
                <a:gd name="T6" fmla="+- 0 2239 2239"/>
                <a:gd name="T7" fmla="*/ 2239 h 901"/>
                <a:gd name="T8" fmla="+- 0 6568 6513"/>
                <a:gd name="T9" fmla="*/ T8 w 2460"/>
                <a:gd name="T10" fmla="+- 0 2246 2239"/>
                <a:gd name="T11" fmla="*/ 2246 h 901"/>
                <a:gd name="T12" fmla="+- 0 6540 6513"/>
                <a:gd name="T13" fmla="*/ T12 w 2460"/>
                <a:gd name="T14" fmla="+- 0 2265 2239"/>
                <a:gd name="T15" fmla="*/ 2265 h 901"/>
                <a:gd name="T16" fmla="+- 0 6520 6513"/>
                <a:gd name="T17" fmla="*/ T16 w 2460"/>
                <a:gd name="T18" fmla="+- 0 2294 2239"/>
                <a:gd name="T19" fmla="*/ 2294 h 901"/>
                <a:gd name="T20" fmla="+- 0 6513 6513"/>
                <a:gd name="T21" fmla="*/ T20 w 2460"/>
                <a:gd name="T22" fmla="+- 0 2329 2239"/>
                <a:gd name="T23" fmla="*/ 2329 h 901"/>
                <a:gd name="T24" fmla="+- 0 6513 6513"/>
                <a:gd name="T25" fmla="*/ T24 w 2460"/>
                <a:gd name="T26" fmla="+- 0 3050 2239"/>
                <a:gd name="T27" fmla="*/ 3050 h 901"/>
                <a:gd name="T28" fmla="+- 0 6520 6513"/>
                <a:gd name="T29" fmla="*/ T28 w 2460"/>
                <a:gd name="T30" fmla="+- 0 3084 2239"/>
                <a:gd name="T31" fmla="*/ 3084 h 901"/>
                <a:gd name="T32" fmla="+- 0 6540 6513"/>
                <a:gd name="T33" fmla="*/ T32 w 2460"/>
                <a:gd name="T34" fmla="+- 0 3113 2239"/>
                <a:gd name="T35" fmla="*/ 3113 h 901"/>
                <a:gd name="T36" fmla="+- 0 6568 6513"/>
                <a:gd name="T37" fmla="*/ T36 w 2460"/>
                <a:gd name="T38" fmla="+- 0 3132 2239"/>
                <a:gd name="T39" fmla="*/ 3132 h 901"/>
                <a:gd name="T40" fmla="+- 0 6603 6513"/>
                <a:gd name="T41" fmla="*/ T40 w 2460"/>
                <a:gd name="T42" fmla="+- 0 3140 2239"/>
                <a:gd name="T43" fmla="*/ 3140 h 901"/>
                <a:gd name="T44" fmla="+- 0 8882 6513"/>
                <a:gd name="T45" fmla="*/ T44 w 2460"/>
                <a:gd name="T46" fmla="+- 0 3140 2239"/>
                <a:gd name="T47" fmla="*/ 3140 h 901"/>
                <a:gd name="T48" fmla="+- 0 8917 6513"/>
                <a:gd name="T49" fmla="*/ T48 w 2460"/>
                <a:gd name="T50" fmla="+- 0 3132 2239"/>
                <a:gd name="T51" fmla="*/ 3132 h 901"/>
                <a:gd name="T52" fmla="+- 0 8946 6513"/>
                <a:gd name="T53" fmla="*/ T52 w 2460"/>
                <a:gd name="T54" fmla="+- 0 3113 2239"/>
                <a:gd name="T55" fmla="*/ 3113 h 901"/>
                <a:gd name="T56" fmla="+- 0 8965 6513"/>
                <a:gd name="T57" fmla="*/ T56 w 2460"/>
                <a:gd name="T58" fmla="+- 0 3084 2239"/>
                <a:gd name="T59" fmla="*/ 3084 h 901"/>
                <a:gd name="T60" fmla="+- 0 8972 6513"/>
                <a:gd name="T61" fmla="*/ T60 w 2460"/>
                <a:gd name="T62" fmla="+- 0 3050 2239"/>
                <a:gd name="T63" fmla="*/ 3050 h 901"/>
                <a:gd name="T64" fmla="+- 0 8972 6513"/>
                <a:gd name="T65" fmla="*/ T64 w 2460"/>
                <a:gd name="T66" fmla="+- 0 2329 2239"/>
                <a:gd name="T67" fmla="*/ 2329 h 901"/>
                <a:gd name="T68" fmla="+- 0 8965 6513"/>
                <a:gd name="T69" fmla="*/ T68 w 2460"/>
                <a:gd name="T70" fmla="+- 0 2294 2239"/>
                <a:gd name="T71" fmla="*/ 2294 h 901"/>
                <a:gd name="T72" fmla="+- 0 8946 6513"/>
                <a:gd name="T73" fmla="*/ T72 w 2460"/>
                <a:gd name="T74" fmla="+- 0 2265 2239"/>
                <a:gd name="T75" fmla="*/ 2265 h 901"/>
                <a:gd name="T76" fmla="+- 0 8917 6513"/>
                <a:gd name="T77" fmla="*/ T76 w 2460"/>
                <a:gd name="T78" fmla="+- 0 2246 2239"/>
                <a:gd name="T79" fmla="*/ 2246 h 901"/>
                <a:gd name="T80" fmla="+- 0 8882 6513"/>
                <a:gd name="T81" fmla="*/ T80 w 2460"/>
                <a:gd name="T82" fmla="+- 0 2239 2239"/>
                <a:gd name="T83" fmla="*/ 2239 h 90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2460" h="901">
                  <a:moveTo>
                    <a:pt x="2369" y="0"/>
                  </a:moveTo>
                  <a:lnTo>
                    <a:pt x="90" y="0"/>
                  </a:lnTo>
                  <a:lnTo>
                    <a:pt x="55" y="7"/>
                  </a:lnTo>
                  <a:lnTo>
                    <a:pt x="27" y="26"/>
                  </a:lnTo>
                  <a:lnTo>
                    <a:pt x="7" y="55"/>
                  </a:lnTo>
                  <a:lnTo>
                    <a:pt x="0" y="90"/>
                  </a:lnTo>
                  <a:lnTo>
                    <a:pt x="0" y="811"/>
                  </a:lnTo>
                  <a:lnTo>
                    <a:pt x="7" y="845"/>
                  </a:lnTo>
                  <a:lnTo>
                    <a:pt x="27" y="874"/>
                  </a:lnTo>
                  <a:lnTo>
                    <a:pt x="55" y="893"/>
                  </a:lnTo>
                  <a:lnTo>
                    <a:pt x="90" y="901"/>
                  </a:lnTo>
                  <a:lnTo>
                    <a:pt x="2369" y="901"/>
                  </a:lnTo>
                  <a:lnTo>
                    <a:pt x="2404" y="893"/>
                  </a:lnTo>
                  <a:lnTo>
                    <a:pt x="2433" y="874"/>
                  </a:lnTo>
                  <a:lnTo>
                    <a:pt x="2452" y="845"/>
                  </a:lnTo>
                  <a:lnTo>
                    <a:pt x="2459" y="811"/>
                  </a:lnTo>
                  <a:lnTo>
                    <a:pt x="2459" y="90"/>
                  </a:lnTo>
                  <a:lnTo>
                    <a:pt x="2452" y="55"/>
                  </a:lnTo>
                  <a:lnTo>
                    <a:pt x="2433" y="26"/>
                  </a:lnTo>
                  <a:lnTo>
                    <a:pt x="2404" y="7"/>
                  </a:lnTo>
                  <a:lnTo>
                    <a:pt x="2369" y="0"/>
                  </a:lnTo>
                  <a:close/>
                </a:path>
              </a:pathLst>
            </a:custGeom>
            <a:solidFill>
              <a:srgbClr val="8496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56" name="Freeform 1688">
              <a:extLst>
                <a:ext uri="{FF2B5EF4-FFF2-40B4-BE49-F238E27FC236}">
                  <a16:creationId xmlns:a16="http://schemas.microsoft.com/office/drawing/2014/main" id="{9A746DB7-E3AC-4B47-A6A8-87D4BACC54FB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3" y="2238"/>
              <a:ext cx="2460" cy="901"/>
            </a:xfrm>
            <a:custGeom>
              <a:avLst/>
              <a:gdLst>
                <a:gd name="T0" fmla="+- 0 6513 6513"/>
                <a:gd name="T1" fmla="*/ T0 w 2460"/>
                <a:gd name="T2" fmla="+- 0 2329 2239"/>
                <a:gd name="T3" fmla="*/ 2329 h 901"/>
                <a:gd name="T4" fmla="+- 0 6520 6513"/>
                <a:gd name="T5" fmla="*/ T4 w 2460"/>
                <a:gd name="T6" fmla="+- 0 2294 2239"/>
                <a:gd name="T7" fmla="*/ 2294 h 901"/>
                <a:gd name="T8" fmla="+- 0 6540 6513"/>
                <a:gd name="T9" fmla="*/ T8 w 2460"/>
                <a:gd name="T10" fmla="+- 0 2265 2239"/>
                <a:gd name="T11" fmla="*/ 2265 h 901"/>
                <a:gd name="T12" fmla="+- 0 6568 6513"/>
                <a:gd name="T13" fmla="*/ T12 w 2460"/>
                <a:gd name="T14" fmla="+- 0 2246 2239"/>
                <a:gd name="T15" fmla="*/ 2246 h 901"/>
                <a:gd name="T16" fmla="+- 0 6603 6513"/>
                <a:gd name="T17" fmla="*/ T16 w 2460"/>
                <a:gd name="T18" fmla="+- 0 2239 2239"/>
                <a:gd name="T19" fmla="*/ 2239 h 901"/>
                <a:gd name="T20" fmla="+- 0 8882 6513"/>
                <a:gd name="T21" fmla="*/ T20 w 2460"/>
                <a:gd name="T22" fmla="+- 0 2239 2239"/>
                <a:gd name="T23" fmla="*/ 2239 h 901"/>
                <a:gd name="T24" fmla="+- 0 8917 6513"/>
                <a:gd name="T25" fmla="*/ T24 w 2460"/>
                <a:gd name="T26" fmla="+- 0 2246 2239"/>
                <a:gd name="T27" fmla="*/ 2246 h 901"/>
                <a:gd name="T28" fmla="+- 0 8946 6513"/>
                <a:gd name="T29" fmla="*/ T28 w 2460"/>
                <a:gd name="T30" fmla="+- 0 2265 2239"/>
                <a:gd name="T31" fmla="*/ 2265 h 901"/>
                <a:gd name="T32" fmla="+- 0 8965 6513"/>
                <a:gd name="T33" fmla="*/ T32 w 2460"/>
                <a:gd name="T34" fmla="+- 0 2294 2239"/>
                <a:gd name="T35" fmla="*/ 2294 h 901"/>
                <a:gd name="T36" fmla="+- 0 8972 6513"/>
                <a:gd name="T37" fmla="*/ T36 w 2460"/>
                <a:gd name="T38" fmla="+- 0 2329 2239"/>
                <a:gd name="T39" fmla="*/ 2329 h 901"/>
                <a:gd name="T40" fmla="+- 0 8972 6513"/>
                <a:gd name="T41" fmla="*/ T40 w 2460"/>
                <a:gd name="T42" fmla="+- 0 3050 2239"/>
                <a:gd name="T43" fmla="*/ 3050 h 901"/>
                <a:gd name="T44" fmla="+- 0 8965 6513"/>
                <a:gd name="T45" fmla="*/ T44 w 2460"/>
                <a:gd name="T46" fmla="+- 0 3084 2239"/>
                <a:gd name="T47" fmla="*/ 3084 h 901"/>
                <a:gd name="T48" fmla="+- 0 8946 6513"/>
                <a:gd name="T49" fmla="*/ T48 w 2460"/>
                <a:gd name="T50" fmla="+- 0 3113 2239"/>
                <a:gd name="T51" fmla="*/ 3113 h 901"/>
                <a:gd name="T52" fmla="+- 0 8917 6513"/>
                <a:gd name="T53" fmla="*/ T52 w 2460"/>
                <a:gd name="T54" fmla="+- 0 3132 2239"/>
                <a:gd name="T55" fmla="*/ 3132 h 901"/>
                <a:gd name="T56" fmla="+- 0 8882 6513"/>
                <a:gd name="T57" fmla="*/ T56 w 2460"/>
                <a:gd name="T58" fmla="+- 0 3140 2239"/>
                <a:gd name="T59" fmla="*/ 3140 h 901"/>
                <a:gd name="T60" fmla="+- 0 6603 6513"/>
                <a:gd name="T61" fmla="*/ T60 w 2460"/>
                <a:gd name="T62" fmla="+- 0 3140 2239"/>
                <a:gd name="T63" fmla="*/ 3140 h 901"/>
                <a:gd name="T64" fmla="+- 0 6568 6513"/>
                <a:gd name="T65" fmla="*/ T64 w 2460"/>
                <a:gd name="T66" fmla="+- 0 3132 2239"/>
                <a:gd name="T67" fmla="*/ 3132 h 901"/>
                <a:gd name="T68" fmla="+- 0 6540 6513"/>
                <a:gd name="T69" fmla="*/ T68 w 2460"/>
                <a:gd name="T70" fmla="+- 0 3113 2239"/>
                <a:gd name="T71" fmla="*/ 3113 h 901"/>
                <a:gd name="T72" fmla="+- 0 6520 6513"/>
                <a:gd name="T73" fmla="*/ T72 w 2460"/>
                <a:gd name="T74" fmla="+- 0 3084 2239"/>
                <a:gd name="T75" fmla="*/ 3084 h 901"/>
                <a:gd name="T76" fmla="+- 0 6513 6513"/>
                <a:gd name="T77" fmla="*/ T76 w 2460"/>
                <a:gd name="T78" fmla="+- 0 3050 2239"/>
                <a:gd name="T79" fmla="*/ 3050 h 901"/>
                <a:gd name="T80" fmla="+- 0 6513 6513"/>
                <a:gd name="T81" fmla="*/ T80 w 2460"/>
                <a:gd name="T82" fmla="+- 0 2329 2239"/>
                <a:gd name="T83" fmla="*/ 2329 h 90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2460" h="901">
                  <a:moveTo>
                    <a:pt x="0" y="90"/>
                  </a:moveTo>
                  <a:lnTo>
                    <a:pt x="7" y="55"/>
                  </a:lnTo>
                  <a:lnTo>
                    <a:pt x="27" y="26"/>
                  </a:lnTo>
                  <a:lnTo>
                    <a:pt x="55" y="7"/>
                  </a:lnTo>
                  <a:lnTo>
                    <a:pt x="90" y="0"/>
                  </a:lnTo>
                  <a:lnTo>
                    <a:pt x="2369" y="0"/>
                  </a:lnTo>
                  <a:lnTo>
                    <a:pt x="2404" y="7"/>
                  </a:lnTo>
                  <a:lnTo>
                    <a:pt x="2433" y="26"/>
                  </a:lnTo>
                  <a:lnTo>
                    <a:pt x="2452" y="55"/>
                  </a:lnTo>
                  <a:lnTo>
                    <a:pt x="2459" y="90"/>
                  </a:lnTo>
                  <a:lnTo>
                    <a:pt x="2459" y="811"/>
                  </a:lnTo>
                  <a:lnTo>
                    <a:pt x="2452" y="845"/>
                  </a:lnTo>
                  <a:lnTo>
                    <a:pt x="2433" y="874"/>
                  </a:lnTo>
                  <a:lnTo>
                    <a:pt x="2404" y="893"/>
                  </a:lnTo>
                  <a:lnTo>
                    <a:pt x="2369" y="901"/>
                  </a:lnTo>
                  <a:lnTo>
                    <a:pt x="90" y="901"/>
                  </a:lnTo>
                  <a:lnTo>
                    <a:pt x="55" y="893"/>
                  </a:lnTo>
                  <a:lnTo>
                    <a:pt x="27" y="874"/>
                  </a:lnTo>
                  <a:lnTo>
                    <a:pt x="7" y="845"/>
                  </a:lnTo>
                  <a:lnTo>
                    <a:pt x="0" y="811"/>
                  </a:lnTo>
                  <a:lnTo>
                    <a:pt x="0" y="90"/>
                  </a:lnTo>
                  <a:close/>
                </a:path>
              </a:pathLst>
            </a:custGeom>
            <a:noFill/>
            <a:ln w="2540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57" name="Text Box 1687">
              <a:extLst>
                <a:ext uri="{FF2B5EF4-FFF2-40B4-BE49-F238E27FC236}">
                  <a16:creationId xmlns:a16="http://schemas.microsoft.com/office/drawing/2014/main" id="{1E2B8922-D075-4BD8-9595-F0D751881176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209" y="236"/>
              <a:ext cx="3074" cy="8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R="9525" algn="ctr">
                <a:lnSpc>
                  <a:spcPts val="1525"/>
                </a:lnSpc>
                <a:spcAft>
                  <a:spcPts val="0"/>
                </a:spcAft>
              </a:pPr>
              <a:r>
                <a:rPr lang="sr-Latn-RS" sz="1100" dirty="0"/>
                <a:t>Udeo žena i muškaraca među suvozačima povređenim u automobilskim nesrećama, </a:t>
              </a:r>
              <a:r>
                <a:rPr lang="en-US" sz="1100" dirty="0"/>
                <a:t>2018</a:t>
              </a:r>
              <a:endPara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8" name="Text Box 1686">
              <a:extLst>
                <a:ext uri="{FF2B5EF4-FFF2-40B4-BE49-F238E27FC236}">
                  <a16:creationId xmlns:a16="http://schemas.microsoft.com/office/drawing/2014/main" id="{1FB222E5-9BD6-4F31-BFBE-8DD77B131746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903" y="1518"/>
              <a:ext cx="1702" cy="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algn="just">
                <a:lnSpc>
                  <a:spcPts val="1405"/>
                </a:lnSpc>
                <a:spcAft>
                  <a:spcPts val="0"/>
                </a:spcAft>
              </a:pPr>
              <a:r>
                <a:rPr lang="sr-Latn-RS" sz="1400" b="1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Žene</a:t>
              </a:r>
              <a:r>
                <a:rPr lang="en-US" sz="1400" b="1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56%</a:t>
              </a:r>
              <a:endPara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9" name="Text Box 1685">
              <a:extLst>
                <a:ext uri="{FF2B5EF4-FFF2-40B4-BE49-F238E27FC236}">
                  <a16:creationId xmlns:a16="http://schemas.microsoft.com/office/drawing/2014/main" id="{C6F957F8-8B66-4AA6-85CA-4E75423E3153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751" y="2558"/>
              <a:ext cx="1923" cy="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algn="just">
                <a:lnSpc>
                  <a:spcPts val="1405"/>
                </a:lnSpc>
                <a:spcAft>
                  <a:spcPts val="0"/>
                </a:spcAft>
              </a:pPr>
              <a:r>
                <a:rPr lang="sr-Latn-RS" sz="1400" b="1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Muškarci</a:t>
              </a:r>
              <a:r>
                <a:rPr lang="en-US" sz="1400" b="1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44%</a:t>
              </a:r>
              <a:endPara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25369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01" name="think-cell Folie" r:id="rId5" imgW="499" imgH="499" progId="TCLayout.ActiveDocument.1">
                  <p:embed/>
                </p:oleObj>
              </mc:Choice>
              <mc:Fallback>
                <p:oleObj name="think-cell Folie" r:id="rId5" imgW="499" imgH="499" progId="TCLayout.ActiveDocument.1">
                  <p:embed/>
                  <p:pic>
                    <p:nvPicPr>
                      <p:cNvPr id="6" name="Objekt 5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de-DE" sz="230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35040-22C3-664F-9283-255FA9903375}" type="slidenum">
              <a:rPr lang="de-DE" smtClean="0"/>
              <a:t>12</a:t>
            </a:fld>
            <a:endParaRPr lang="de-DE"/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497FC849-E1FB-44B5-9465-9D0C12C4AF58}"/>
              </a:ext>
            </a:extLst>
          </p:cNvPr>
          <p:cNvSpPr txBox="1">
            <a:spLocks/>
          </p:cNvSpPr>
          <p:nvPr/>
        </p:nvSpPr>
        <p:spPr>
          <a:xfrm>
            <a:off x="1552877" y="2873646"/>
            <a:ext cx="9086245" cy="1110707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Latn-RS" sz="3600" b="1" i="1">
                <a:solidFill>
                  <a:schemeClr val="accent2"/>
                </a:solidFill>
              </a:rPr>
              <a:t>Pristupačnost</a:t>
            </a:r>
            <a:r>
              <a:rPr lang="sr-Latn-RS" b="1" i="1">
                <a:solidFill>
                  <a:schemeClr val="accent2"/>
                </a:solidFill>
              </a:rPr>
              <a:t> </a:t>
            </a:r>
            <a:r>
              <a:rPr lang="sr-Latn-RS" b="1">
                <a:solidFill>
                  <a:schemeClr val="accent2"/>
                </a:solidFill>
              </a:rPr>
              <a:t>- </a:t>
            </a:r>
            <a:r>
              <a:rPr lang="en-US" b="1">
                <a:solidFill>
                  <a:schemeClr val="accent2"/>
                </a:solidFill>
              </a:rPr>
              <a:t> </a:t>
            </a:r>
            <a:r>
              <a:rPr lang="sr-Latn-RS" b="1">
                <a:solidFill>
                  <a:schemeClr val="accent2"/>
                </a:solidFill>
              </a:rPr>
              <a:t>obuhvata tri glavne komponente: pristup indvidualnom i javnom prevozu, pristup saobraćajnoj infartsrukturi i pristup mestima interesovanja. </a:t>
            </a:r>
            <a:endParaRPr lang="en-GB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13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060" name="think-cell Folie" r:id="rId5" imgW="499" imgH="499" progId="TCLayout.ActiveDocument.1">
                  <p:embed/>
                </p:oleObj>
              </mc:Choice>
              <mc:Fallback>
                <p:oleObj name="think-cell Folie" r:id="rId5" imgW="499" imgH="499" progId="TCLayout.ActiveDocument.1">
                  <p:embed/>
                  <p:pic>
                    <p:nvPicPr>
                      <p:cNvPr id="7" name="Objekt 6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hteck 5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en-US" sz="230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</a:t>
            </a:r>
            <a:r>
              <a:rPr lang="sr-Latn-RS" dirty="0"/>
              <a:t>uškarci imaju bolji pristup individualnom prevozu</a:t>
            </a:r>
            <a:r>
              <a:rPr lang="en-US" dirty="0"/>
              <a:t>.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35040-22C3-664F-9283-255FA9903375}" type="slidenum">
              <a:rPr lang="de-DE" smtClean="0"/>
              <a:t>13</a:t>
            </a:fld>
            <a:endParaRPr lang="de-DE"/>
          </a:p>
        </p:txBody>
      </p:sp>
      <p:graphicFrame>
        <p:nvGraphicFramePr>
          <p:cNvPr id="13" name="Diagramm 12"/>
          <p:cNvGraphicFramePr/>
          <p:nvPr>
            <p:extLst>
              <p:ext uri="{D42A27DB-BD31-4B8C-83A1-F6EECF244321}">
                <p14:modId xmlns:p14="http://schemas.microsoft.com/office/powerpoint/2010/main" val="1015198286"/>
              </p:ext>
            </p:extLst>
          </p:nvPr>
        </p:nvGraphicFramePr>
        <p:xfrm>
          <a:off x="6594550" y="1188077"/>
          <a:ext cx="5505592" cy="33444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pSp>
        <p:nvGrpSpPr>
          <p:cNvPr id="12" name="Group 1693"/>
          <p:cNvGrpSpPr>
            <a:grpSpLocks/>
          </p:cNvGrpSpPr>
          <p:nvPr/>
        </p:nvGrpSpPr>
        <p:grpSpPr bwMode="auto">
          <a:xfrm>
            <a:off x="303607" y="1328466"/>
            <a:ext cx="3003360" cy="2851121"/>
            <a:chOff x="2943" y="301"/>
            <a:chExt cx="3074" cy="2988"/>
          </a:xfrm>
        </p:grpSpPr>
        <p:sp>
          <p:nvSpPr>
            <p:cNvPr id="24" name="Freeform 1700"/>
            <p:cNvSpPr>
              <a:spLocks/>
            </p:cNvSpPr>
            <p:nvPr/>
          </p:nvSpPr>
          <p:spPr bwMode="auto">
            <a:xfrm>
              <a:off x="2943" y="301"/>
              <a:ext cx="3074" cy="2988"/>
            </a:xfrm>
            <a:custGeom>
              <a:avLst/>
              <a:gdLst>
                <a:gd name="T0" fmla="+- 0 5746 2971"/>
                <a:gd name="T1" fmla="*/ T0 w 3074"/>
                <a:gd name="T2" fmla="+- 0 302 302"/>
                <a:gd name="T3" fmla="*/ 302 h 2988"/>
                <a:gd name="T4" fmla="+- 0 3270 2971"/>
                <a:gd name="T5" fmla="*/ T4 w 3074"/>
                <a:gd name="T6" fmla="+- 0 302 302"/>
                <a:gd name="T7" fmla="*/ 302 h 2988"/>
                <a:gd name="T8" fmla="+- 0 3191 2971"/>
                <a:gd name="T9" fmla="*/ T8 w 3074"/>
                <a:gd name="T10" fmla="+- 0 312 302"/>
                <a:gd name="T11" fmla="*/ 312 h 2988"/>
                <a:gd name="T12" fmla="+- 0 3119 2971"/>
                <a:gd name="T13" fmla="*/ T12 w 3074"/>
                <a:gd name="T14" fmla="+- 0 343 302"/>
                <a:gd name="T15" fmla="*/ 343 h 2988"/>
                <a:gd name="T16" fmla="+- 0 3059 2971"/>
                <a:gd name="T17" fmla="*/ T16 w 3074"/>
                <a:gd name="T18" fmla="+- 0 389 302"/>
                <a:gd name="T19" fmla="*/ 389 h 2988"/>
                <a:gd name="T20" fmla="+- 0 3012 2971"/>
                <a:gd name="T21" fmla="*/ T20 w 3074"/>
                <a:gd name="T22" fmla="+- 0 450 302"/>
                <a:gd name="T23" fmla="*/ 450 h 2988"/>
                <a:gd name="T24" fmla="+- 0 2982 2971"/>
                <a:gd name="T25" fmla="*/ T24 w 3074"/>
                <a:gd name="T26" fmla="+- 0 521 302"/>
                <a:gd name="T27" fmla="*/ 521 h 2988"/>
                <a:gd name="T28" fmla="+- 0 2971 2971"/>
                <a:gd name="T29" fmla="*/ T28 w 3074"/>
                <a:gd name="T30" fmla="+- 0 601 302"/>
                <a:gd name="T31" fmla="*/ 601 h 2988"/>
                <a:gd name="T32" fmla="+- 0 2971 2971"/>
                <a:gd name="T33" fmla="*/ T32 w 3074"/>
                <a:gd name="T34" fmla="+- 0 2991 302"/>
                <a:gd name="T35" fmla="*/ 2991 h 2988"/>
                <a:gd name="T36" fmla="+- 0 2982 2971"/>
                <a:gd name="T37" fmla="*/ T36 w 3074"/>
                <a:gd name="T38" fmla="+- 0 3070 302"/>
                <a:gd name="T39" fmla="*/ 3070 h 2988"/>
                <a:gd name="T40" fmla="+- 0 3012 2971"/>
                <a:gd name="T41" fmla="*/ T40 w 3074"/>
                <a:gd name="T42" fmla="+- 0 3142 302"/>
                <a:gd name="T43" fmla="*/ 3142 h 2988"/>
                <a:gd name="T44" fmla="+- 0 3059 2971"/>
                <a:gd name="T45" fmla="*/ T44 w 3074"/>
                <a:gd name="T46" fmla="+- 0 3202 302"/>
                <a:gd name="T47" fmla="*/ 3202 h 2988"/>
                <a:gd name="T48" fmla="+- 0 3119 2971"/>
                <a:gd name="T49" fmla="*/ T48 w 3074"/>
                <a:gd name="T50" fmla="+- 0 3249 302"/>
                <a:gd name="T51" fmla="*/ 3249 h 2988"/>
                <a:gd name="T52" fmla="+- 0 3191 2971"/>
                <a:gd name="T53" fmla="*/ T52 w 3074"/>
                <a:gd name="T54" fmla="+- 0 3279 302"/>
                <a:gd name="T55" fmla="*/ 3279 h 2988"/>
                <a:gd name="T56" fmla="+- 0 3270 2971"/>
                <a:gd name="T57" fmla="*/ T56 w 3074"/>
                <a:gd name="T58" fmla="+- 0 3290 302"/>
                <a:gd name="T59" fmla="*/ 3290 h 2988"/>
                <a:gd name="T60" fmla="+- 0 5746 2971"/>
                <a:gd name="T61" fmla="*/ T60 w 3074"/>
                <a:gd name="T62" fmla="+- 0 3290 302"/>
                <a:gd name="T63" fmla="*/ 3290 h 2988"/>
                <a:gd name="T64" fmla="+- 0 5826 2971"/>
                <a:gd name="T65" fmla="*/ T64 w 3074"/>
                <a:gd name="T66" fmla="+- 0 3279 302"/>
                <a:gd name="T67" fmla="*/ 3279 h 2988"/>
                <a:gd name="T68" fmla="+- 0 5897 2971"/>
                <a:gd name="T69" fmla="*/ T68 w 3074"/>
                <a:gd name="T70" fmla="+- 0 3249 302"/>
                <a:gd name="T71" fmla="*/ 3249 h 2988"/>
                <a:gd name="T72" fmla="+- 0 5958 2971"/>
                <a:gd name="T73" fmla="*/ T72 w 3074"/>
                <a:gd name="T74" fmla="+- 0 3202 302"/>
                <a:gd name="T75" fmla="*/ 3202 h 2988"/>
                <a:gd name="T76" fmla="+- 0 6004 2971"/>
                <a:gd name="T77" fmla="*/ T76 w 3074"/>
                <a:gd name="T78" fmla="+- 0 3142 302"/>
                <a:gd name="T79" fmla="*/ 3142 h 2988"/>
                <a:gd name="T80" fmla="+- 0 6035 2971"/>
                <a:gd name="T81" fmla="*/ T80 w 3074"/>
                <a:gd name="T82" fmla="+- 0 3070 302"/>
                <a:gd name="T83" fmla="*/ 3070 h 2988"/>
                <a:gd name="T84" fmla="+- 0 6045 2971"/>
                <a:gd name="T85" fmla="*/ T84 w 3074"/>
                <a:gd name="T86" fmla="+- 0 2991 302"/>
                <a:gd name="T87" fmla="*/ 2991 h 2988"/>
                <a:gd name="T88" fmla="+- 0 6045 2971"/>
                <a:gd name="T89" fmla="*/ T88 w 3074"/>
                <a:gd name="T90" fmla="+- 0 601 302"/>
                <a:gd name="T91" fmla="*/ 601 h 2988"/>
                <a:gd name="T92" fmla="+- 0 6035 2971"/>
                <a:gd name="T93" fmla="*/ T92 w 3074"/>
                <a:gd name="T94" fmla="+- 0 521 302"/>
                <a:gd name="T95" fmla="*/ 521 h 2988"/>
                <a:gd name="T96" fmla="+- 0 6004 2971"/>
                <a:gd name="T97" fmla="*/ T96 w 3074"/>
                <a:gd name="T98" fmla="+- 0 450 302"/>
                <a:gd name="T99" fmla="*/ 450 h 2988"/>
                <a:gd name="T100" fmla="+- 0 5958 2971"/>
                <a:gd name="T101" fmla="*/ T100 w 3074"/>
                <a:gd name="T102" fmla="+- 0 389 302"/>
                <a:gd name="T103" fmla="*/ 389 h 2988"/>
                <a:gd name="T104" fmla="+- 0 5897 2971"/>
                <a:gd name="T105" fmla="*/ T104 w 3074"/>
                <a:gd name="T106" fmla="+- 0 343 302"/>
                <a:gd name="T107" fmla="*/ 343 h 2988"/>
                <a:gd name="T108" fmla="+- 0 5826 2971"/>
                <a:gd name="T109" fmla="*/ T108 w 3074"/>
                <a:gd name="T110" fmla="+- 0 312 302"/>
                <a:gd name="T111" fmla="*/ 312 h 2988"/>
                <a:gd name="T112" fmla="+- 0 5746 2971"/>
                <a:gd name="T113" fmla="*/ T112 w 3074"/>
                <a:gd name="T114" fmla="+- 0 302 302"/>
                <a:gd name="T115" fmla="*/ 302 h 298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</a:cxnLst>
              <a:rect l="0" t="0" r="r" b="b"/>
              <a:pathLst>
                <a:path w="3074" h="2988">
                  <a:moveTo>
                    <a:pt x="2775" y="0"/>
                  </a:moveTo>
                  <a:lnTo>
                    <a:pt x="299" y="0"/>
                  </a:lnTo>
                  <a:lnTo>
                    <a:pt x="220" y="10"/>
                  </a:lnTo>
                  <a:lnTo>
                    <a:pt x="148" y="41"/>
                  </a:lnTo>
                  <a:lnTo>
                    <a:pt x="88" y="87"/>
                  </a:lnTo>
                  <a:lnTo>
                    <a:pt x="41" y="148"/>
                  </a:lnTo>
                  <a:lnTo>
                    <a:pt x="11" y="219"/>
                  </a:lnTo>
                  <a:lnTo>
                    <a:pt x="0" y="299"/>
                  </a:lnTo>
                  <a:lnTo>
                    <a:pt x="0" y="2689"/>
                  </a:lnTo>
                  <a:lnTo>
                    <a:pt x="11" y="2768"/>
                  </a:lnTo>
                  <a:lnTo>
                    <a:pt x="41" y="2840"/>
                  </a:lnTo>
                  <a:lnTo>
                    <a:pt x="88" y="2900"/>
                  </a:lnTo>
                  <a:lnTo>
                    <a:pt x="148" y="2947"/>
                  </a:lnTo>
                  <a:lnTo>
                    <a:pt x="220" y="2977"/>
                  </a:lnTo>
                  <a:lnTo>
                    <a:pt x="299" y="2988"/>
                  </a:lnTo>
                  <a:lnTo>
                    <a:pt x="2775" y="2988"/>
                  </a:lnTo>
                  <a:lnTo>
                    <a:pt x="2855" y="2977"/>
                  </a:lnTo>
                  <a:lnTo>
                    <a:pt x="2926" y="2947"/>
                  </a:lnTo>
                  <a:lnTo>
                    <a:pt x="2987" y="2900"/>
                  </a:lnTo>
                  <a:lnTo>
                    <a:pt x="3033" y="2840"/>
                  </a:lnTo>
                  <a:lnTo>
                    <a:pt x="3064" y="2768"/>
                  </a:lnTo>
                  <a:lnTo>
                    <a:pt x="3074" y="2689"/>
                  </a:lnTo>
                  <a:lnTo>
                    <a:pt x="3074" y="299"/>
                  </a:lnTo>
                  <a:lnTo>
                    <a:pt x="3064" y="219"/>
                  </a:lnTo>
                  <a:lnTo>
                    <a:pt x="3033" y="148"/>
                  </a:lnTo>
                  <a:lnTo>
                    <a:pt x="2987" y="87"/>
                  </a:lnTo>
                  <a:lnTo>
                    <a:pt x="2926" y="41"/>
                  </a:lnTo>
                  <a:lnTo>
                    <a:pt x="2855" y="10"/>
                  </a:lnTo>
                  <a:lnTo>
                    <a:pt x="2775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25" name="Freeform 1699"/>
            <p:cNvSpPr>
              <a:spLocks/>
            </p:cNvSpPr>
            <p:nvPr/>
          </p:nvSpPr>
          <p:spPr bwMode="auto">
            <a:xfrm>
              <a:off x="3208" y="1199"/>
              <a:ext cx="2460" cy="901"/>
            </a:xfrm>
            <a:custGeom>
              <a:avLst/>
              <a:gdLst>
                <a:gd name="T0" fmla="+- 0 5578 3209"/>
                <a:gd name="T1" fmla="*/ T0 w 2460"/>
                <a:gd name="T2" fmla="+- 0 1199 1199"/>
                <a:gd name="T3" fmla="*/ 1199 h 901"/>
                <a:gd name="T4" fmla="+- 0 3299 3209"/>
                <a:gd name="T5" fmla="*/ T4 w 2460"/>
                <a:gd name="T6" fmla="+- 0 1199 1199"/>
                <a:gd name="T7" fmla="*/ 1199 h 901"/>
                <a:gd name="T8" fmla="+- 0 3264 3209"/>
                <a:gd name="T9" fmla="*/ T8 w 2460"/>
                <a:gd name="T10" fmla="+- 0 1206 1199"/>
                <a:gd name="T11" fmla="*/ 1206 h 901"/>
                <a:gd name="T12" fmla="+- 0 3235 3209"/>
                <a:gd name="T13" fmla="*/ T12 w 2460"/>
                <a:gd name="T14" fmla="+- 0 1226 1199"/>
                <a:gd name="T15" fmla="*/ 1226 h 901"/>
                <a:gd name="T16" fmla="+- 0 3216 3209"/>
                <a:gd name="T17" fmla="*/ T16 w 2460"/>
                <a:gd name="T18" fmla="+- 0 1254 1199"/>
                <a:gd name="T19" fmla="*/ 1254 h 901"/>
                <a:gd name="T20" fmla="+- 0 3209 3209"/>
                <a:gd name="T21" fmla="*/ T20 w 2460"/>
                <a:gd name="T22" fmla="+- 0 1289 1199"/>
                <a:gd name="T23" fmla="*/ 1289 h 901"/>
                <a:gd name="T24" fmla="+- 0 3209 3209"/>
                <a:gd name="T25" fmla="*/ T24 w 2460"/>
                <a:gd name="T26" fmla="+- 0 2010 1199"/>
                <a:gd name="T27" fmla="*/ 2010 h 901"/>
                <a:gd name="T28" fmla="+- 0 3216 3209"/>
                <a:gd name="T29" fmla="*/ T28 w 2460"/>
                <a:gd name="T30" fmla="+- 0 2045 1199"/>
                <a:gd name="T31" fmla="*/ 2045 h 901"/>
                <a:gd name="T32" fmla="+- 0 3235 3209"/>
                <a:gd name="T33" fmla="*/ T32 w 2460"/>
                <a:gd name="T34" fmla="+- 0 2074 1199"/>
                <a:gd name="T35" fmla="*/ 2074 h 901"/>
                <a:gd name="T36" fmla="+- 0 3264 3209"/>
                <a:gd name="T37" fmla="*/ T36 w 2460"/>
                <a:gd name="T38" fmla="+- 0 2093 1199"/>
                <a:gd name="T39" fmla="*/ 2093 h 901"/>
                <a:gd name="T40" fmla="+- 0 3299 3209"/>
                <a:gd name="T41" fmla="*/ T40 w 2460"/>
                <a:gd name="T42" fmla="+- 0 2100 1199"/>
                <a:gd name="T43" fmla="*/ 2100 h 901"/>
                <a:gd name="T44" fmla="+- 0 5578 3209"/>
                <a:gd name="T45" fmla="*/ T44 w 2460"/>
                <a:gd name="T46" fmla="+- 0 2100 1199"/>
                <a:gd name="T47" fmla="*/ 2100 h 901"/>
                <a:gd name="T48" fmla="+- 0 5613 3209"/>
                <a:gd name="T49" fmla="*/ T48 w 2460"/>
                <a:gd name="T50" fmla="+- 0 2093 1199"/>
                <a:gd name="T51" fmla="*/ 2093 h 901"/>
                <a:gd name="T52" fmla="+- 0 5641 3209"/>
                <a:gd name="T53" fmla="*/ T52 w 2460"/>
                <a:gd name="T54" fmla="+- 0 2074 1199"/>
                <a:gd name="T55" fmla="*/ 2074 h 901"/>
                <a:gd name="T56" fmla="+- 0 5661 3209"/>
                <a:gd name="T57" fmla="*/ T56 w 2460"/>
                <a:gd name="T58" fmla="+- 0 2045 1199"/>
                <a:gd name="T59" fmla="*/ 2045 h 901"/>
                <a:gd name="T60" fmla="+- 0 5668 3209"/>
                <a:gd name="T61" fmla="*/ T60 w 2460"/>
                <a:gd name="T62" fmla="+- 0 2010 1199"/>
                <a:gd name="T63" fmla="*/ 2010 h 901"/>
                <a:gd name="T64" fmla="+- 0 5668 3209"/>
                <a:gd name="T65" fmla="*/ T64 w 2460"/>
                <a:gd name="T66" fmla="+- 0 1289 1199"/>
                <a:gd name="T67" fmla="*/ 1289 h 901"/>
                <a:gd name="T68" fmla="+- 0 5661 3209"/>
                <a:gd name="T69" fmla="*/ T68 w 2460"/>
                <a:gd name="T70" fmla="+- 0 1254 1199"/>
                <a:gd name="T71" fmla="*/ 1254 h 901"/>
                <a:gd name="T72" fmla="+- 0 5641 3209"/>
                <a:gd name="T73" fmla="*/ T72 w 2460"/>
                <a:gd name="T74" fmla="+- 0 1226 1199"/>
                <a:gd name="T75" fmla="*/ 1226 h 901"/>
                <a:gd name="T76" fmla="+- 0 5613 3209"/>
                <a:gd name="T77" fmla="*/ T76 w 2460"/>
                <a:gd name="T78" fmla="+- 0 1206 1199"/>
                <a:gd name="T79" fmla="*/ 1206 h 901"/>
                <a:gd name="T80" fmla="+- 0 5578 3209"/>
                <a:gd name="T81" fmla="*/ T80 w 2460"/>
                <a:gd name="T82" fmla="+- 0 1199 1199"/>
                <a:gd name="T83" fmla="*/ 1199 h 90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2460" h="901">
                  <a:moveTo>
                    <a:pt x="2369" y="0"/>
                  </a:moveTo>
                  <a:lnTo>
                    <a:pt x="90" y="0"/>
                  </a:lnTo>
                  <a:lnTo>
                    <a:pt x="55" y="7"/>
                  </a:lnTo>
                  <a:lnTo>
                    <a:pt x="26" y="27"/>
                  </a:lnTo>
                  <a:lnTo>
                    <a:pt x="7" y="55"/>
                  </a:lnTo>
                  <a:lnTo>
                    <a:pt x="0" y="90"/>
                  </a:lnTo>
                  <a:lnTo>
                    <a:pt x="0" y="811"/>
                  </a:lnTo>
                  <a:lnTo>
                    <a:pt x="7" y="846"/>
                  </a:lnTo>
                  <a:lnTo>
                    <a:pt x="26" y="875"/>
                  </a:lnTo>
                  <a:lnTo>
                    <a:pt x="55" y="894"/>
                  </a:lnTo>
                  <a:lnTo>
                    <a:pt x="90" y="901"/>
                  </a:lnTo>
                  <a:lnTo>
                    <a:pt x="2369" y="901"/>
                  </a:lnTo>
                  <a:lnTo>
                    <a:pt x="2404" y="894"/>
                  </a:lnTo>
                  <a:lnTo>
                    <a:pt x="2432" y="875"/>
                  </a:lnTo>
                  <a:lnTo>
                    <a:pt x="2452" y="846"/>
                  </a:lnTo>
                  <a:lnTo>
                    <a:pt x="2459" y="811"/>
                  </a:lnTo>
                  <a:lnTo>
                    <a:pt x="2459" y="90"/>
                  </a:lnTo>
                  <a:lnTo>
                    <a:pt x="2452" y="55"/>
                  </a:lnTo>
                  <a:lnTo>
                    <a:pt x="2432" y="27"/>
                  </a:lnTo>
                  <a:lnTo>
                    <a:pt x="2404" y="7"/>
                  </a:lnTo>
                  <a:lnTo>
                    <a:pt x="2369" y="0"/>
                  </a:lnTo>
                  <a:close/>
                </a:path>
              </a:pathLst>
            </a:custGeom>
            <a:solidFill>
              <a:srgbClr val="A600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/>
              <a:endParaRPr lang="en-GB" dirty="0"/>
            </a:p>
          </p:txBody>
        </p:sp>
        <p:sp>
          <p:nvSpPr>
            <p:cNvPr id="26" name="Freeform 1698"/>
            <p:cNvSpPr>
              <a:spLocks/>
            </p:cNvSpPr>
            <p:nvPr/>
          </p:nvSpPr>
          <p:spPr bwMode="auto">
            <a:xfrm>
              <a:off x="3208" y="1199"/>
              <a:ext cx="2460" cy="901"/>
            </a:xfrm>
            <a:custGeom>
              <a:avLst/>
              <a:gdLst>
                <a:gd name="T0" fmla="+- 0 3209 3209"/>
                <a:gd name="T1" fmla="*/ T0 w 2460"/>
                <a:gd name="T2" fmla="+- 0 1289 1199"/>
                <a:gd name="T3" fmla="*/ 1289 h 901"/>
                <a:gd name="T4" fmla="+- 0 3216 3209"/>
                <a:gd name="T5" fmla="*/ T4 w 2460"/>
                <a:gd name="T6" fmla="+- 0 1254 1199"/>
                <a:gd name="T7" fmla="*/ 1254 h 901"/>
                <a:gd name="T8" fmla="+- 0 3235 3209"/>
                <a:gd name="T9" fmla="*/ T8 w 2460"/>
                <a:gd name="T10" fmla="+- 0 1226 1199"/>
                <a:gd name="T11" fmla="*/ 1226 h 901"/>
                <a:gd name="T12" fmla="+- 0 3264 3209"/>
                <a:gd name="T13" fmla="*/ T12 w 2460"/>
                <a:gd name="T14" fmla="+- 0 1206 1199"/>
                <a:gd name="T15" fmla="*/ 1206 h 901"/>
                <a:gd name="T16" fmla="+- 0 3299 3209"/>
                <a:gd name="T17" fmla="*/ T16 w 2460"/>
                <a:gd name="T18" fmla="+- 0 1199 1199"/>
                <a:gd name="T19" fmla="*/ 1199 h 901"/>
                <a:gd name="T20" fmla="+- 0 5578 3209"/>
                <a:gd name="T21" fmla="*/ T20 w 2460"/>
                <a:gd name="T22" fmla="+- 0 1199 1199"/>
                <a:gd name="T23" fmla="*/ 1199 h 901"/>
                <a:gd name="T24" fmla="+- 0 5613 3209"/>
                <a:gd name="T25" fmla="*/ T24 w 2460"/>
                <a:gd name="T26" fmla="+- 0 1206 1199"/>
                <a:gd name="T27" fmla="*/ 1206 h 901"/>
                <a:gd name="T28" fmla="+- 0 5641 3209"/>
                <a:gd name="T29" fmla="*/ T28 w 2460"/>
                <a:gd name="T30" fmla="+- 0 1226 1199"/>
                <a:gd name="T31" fmla="*/ 1226 h 901"/>
                <a:gd name="T32" fmla="+- 0 5661 3209"/>
                <a:gd name="T33" fmla="*/ T32 w 2460"/>
                <a:gd name="T34" fmla="+- 0 1254 1199"/>
                <a:gd name="T35" fmla="*/ 1254 h 901"/>
                <a:gd name="T36" fmla="+- 0 5668 3209"/>
                <a:gd name="T37" fmla="*/ T36 w 2460"/>
                <a:gd name="T38" fmla="+- 0 1289 1199"/>
                <a:gd name="T39" fmla="*/ 1289 h 901"/>
                <a:gd name="T40" fmla="+- 0 5668 3209"/>
                <a:gd name="T41" fmla="*/ T40 w 2460"/>
                <a:gd name="T42" fmla="+- 0 2010 1199"/>
                <a:gd name="T43" fmla="*/ 2010 h 901"/>
                <a:gd name="T44" fmla="+- 0 5661 3209"/>
                <a:gd name="T45" fmla="*/ T44 w 2460"/>
                <a:gd name="T46" fmla="+- 0 2045 1199"/>
                <a:gd name="T47" fmla="*/ 2045 h 901"/>
                <a:gd name="T48" fmla="+- 0 5641 3209"/>
                <a:gd name="T49" fmla="*/ T48 w 2460"/>
                <a:gd name="T50" fmla="+- 0 2074 1199"/>
                <a:gd name="T51" fmla="*/ 2074 h 901"/>
                <a:gd name="T52" fmla="+- 0 5613 3209"/>
                <a:gd name="T53" fmla="*/ T52 w 2460"/>
                <a:gd name="T54" fmla="+- 0 2093 1199"/>
                <a:gd name="T55" fmla="*/ 2093 h 901"/>
                <a:gd name="T56" fmla="+- 0 5578 3209"/>
                <a:gd name="T57" fmla="*/ T56 w 2460"/>
                <a:gd name="T58" fmla="+- 0 2100 1199"/>
                <a:gd name="T59" fmla="*/ 2100 h 901"/>
                <a:gd name="T60" fmla="+- 0 3299 3209"/>
                <a:gd name="T61" fmla="*/ T60 w 2460"/>
                <a:gd name="T62" fmla="+- 0 2100 1199"/>
                <a:gd name="T63" fmla="*/ 2100 h 901"/>
                <a:gd name="T64" fmla="+- 0 3264 3209"/>
                <a:gd name="T65" fmla="*/ T64 w 2460"/>
                <a:gd name="T66" fmla="+- 0 2093 1199"/>
                <a:gd name="T67" fmla="*/ 2093 h 901"/>
                <a:gd name="T68" fmla="+- 0 3235 3209"/>
                <a:gd name="T69" fmla="*/ T68 w 2460"/>
                <a:gd name="T70" fmla="+- 0 2074 1199"/>
                <a:gd name="T71" fmla="*/ 2074 h 901"/>
                <a:gd name="T72" fmla="+- 0 3216 3209"/>
                <a:gd name="T73" fmla="*/ T72 w 2460"/>
                <a:gd name="T74" fmla="+- 0 2045 1199"/>
                <a:gd name="T75" fmla="*/ 2045 h 901"/>
                <a:gd name="T76" fmla="+- 0 3209 3209"/>
                <a:gd name="T77" fmla="*/ T76 w 2460"/>
                <a:gd name="T78" fmla="+- 0 2010 1199"/>
                <a:gd name="T79" fmla="*/ 2010 h 901"/>
                <a:gd name="T80" fmla="+- 0 3209 3209"/>
                <a:gd name="T81" fmla="*/ T80 w 2460"/>
                <a:gd name="T82" fmla="+- 0 1289 1199"/>
                <a:gd name="T83" fmla="*/ 1289 h 90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2460" h="901">
                  <a:moveTo>
                    <a:pt x="0" y="90"/>
                  </a:moveTo>
                  <a:lnTo>
                    <a:pt x="7" y="55"/>
                  </a:lnTo>
                  <a:lnTo>
                    <a:pt x="26" y="27"/>
                  </a:lnTo>
                  <a:lnTo>
                    <a:pt x="55" y="7"/>
                  </a:lnTo>
                  <a:lnTo>
                    <a:pt x="90" y="0"/>
                  </a:lnTo>
                  <a:lnTo>
                    <a:pt x="2369" y="0"/>
                  </a:lnTo>
                  <a:lnTo>
                    <a:pt x="2404" y="7"/>
                  </a:lnTo>
                  <a:lnTo>
                    <a:pt x="2432" y="27"/>
                  </a:lnTo>
                  <a:lnTo>
                    <a:pt x="2452" y="55"/>
                  </a:lnTo>
                  <a:lnTo>
                    <a:pt x="2459" y="90"/>
                  </a:lnTo>
                  <a:lnTo>
                    <a:pt x="2459" y="811"/>
                  </a:lnTo>
                  <a:lnTo>
                    <a:pt x="2452" y="846"/>
                  </a:lnTo>
                  <a:lnTo>
                    <a:pt x="2432" y="875"/>
                  </a:lnTo>
                  <a:lnTo>
                    <a:pt x="2404" y="894"/>
                  </a:lnTo>
                  <a:lnTo>
                    <a:pt x="2369" y="901"/>
                  </a:lnTo>
                  <a:lnTo>
                    <a:pt x="90" y="901"/>
                  </a:lnTo>
                  <a:lnTo>
                    <a:pt x="55" y="894"/>
                  </a:lnTo>
                  <a:lnTo>
                    <a:pt x="26" y="875"/>
                  </a:lnTo>
                  <a:lnTo>
                    <a:pt x="7" y="846"/>
                  </a:lnTo>
                  <a:lnTo>
                    <a:pt x="0" y="811"/>
                  </a:lnTo>
                  <a:lnTo>
                    <a:pt x="0" y="90"/>
                  </a:lnTo>
                  <a:close/>
                </a:path>
              </a:pathLst>
            </a:custGeom>
            <a:noFill/>
            <a:ln w="2540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27" name="Freeform 1697"/>
            <p:cNvSpPr>
              <a:spLocks/>
            </p:cNvSpPr>
            <p:nvPr/>
          </p:nvSpPr>
          <p:spPr bwMode="auto">
            <a:xfrm>
              <a:off x="3208" y="2236"/>
              <a:ext cx="2460" cy="901"/>
            </a:xfrm>
            <a:custGeom>
              <a:avLst/>
              <a:gdLst>
                <a:gd name="T0" fmla="+- 0 5578 3209"/>
                <a:gd name="T1" fmla="*/ T0 w 2460"/>
                <a:gd name="T2" fmla="+- 0 2239 2239"/>
                <a:gd name="T3" fmla="*/ 2239 h 901"/>
                <a:gd name="T4" fmla="+- 0 3299 3209"/>
                <a:gd name="T5" fmla="*/ T4 w 2460"/>
                <a:gd name="T6" fmla="+- 0 2239 2239"/>
                <a:gd name="T7" fmla="*/ 2239 h 901"/>
                <a:gd name="T8" fmla="+- 0 3264 3209"/>
                <a:gd name="T9" fmla="*/ T8 w 2460"/>
                <a:gd name="T10" fmla="+- 0 2246 2239"/>
                <a:gd name="T11" fmla="*/ 2246 h 901"/>
                <a:gd name="T12" fmla="+- 0 3235 3209"/>
                <a:gd name="T13" fmla="*/ T12 w 2460"/>
                <a:gd name="T14" fmla="+- 0 2265 2239"/>
                <a:gd name="T15" fmla="*/ 2265 h 901"/>
                <a:gd name="T16" fmla="+- 0 3216 3209"/>
                <a:gd name="T17" fmla="*/ T16 w 2460"/>
                <a:gd name="T18" fmla="+- 0 2294 2239"/>
                <a:gd name="T19" fmla="*/ 2294 h 901"/>
                <a:gd name="T20" fmla="+- 0 3209 3209"/>
                <a:gd name="T21" fmla="*/ T20 w 2460"/>
                <a:gd name="T22" fmla="+- 0 2329 2239"/>
                <a:gd name="T23" fmla="*/ 2329 h 901"/>
                <a:gd name="T24" fmla="+- 0 3209 3209"/>
                <a:gd name="T25" fmla="*/ T24 w 2460"/>
                <a:gd name="T26" fmla="+- 0 3050 2239"/>
                <a:gd name="T27" fmla="*/ 3050 h 901"/>
                <a:gd name="T28" fmla="+- 0 3216 3209"/>
                <a:gd name="T29" fmla="*/ T28 w 2460"/>
                <a:gd name="T30" fmla="+- 0 3084 2239"/>
                <a:gd name="T31" fmla="*/ 3084 h 901"/>
                <a:gd name="T32" fmla="+- 0 3235 3209"/>
                <a:gd name="T33" fmla="*/ T32 w 2460"/>
                <a:gd name="T34" fmla="+- 0 3113 2239"/>
                <a:gd name="T35" fmla="*/ 3113 h 901"/>
                <a:gd name="T36" fmla="+- 0 3264 3209"/>
                <a:gd name="T37" fmla="*/ T36 w 2460"/>
                <a:gd name="T38" fmla="+- 0 3132 2239"/>
                <a:gd name="T39" fmla="*/ 3132 h 901"/>
                <a:gd name="T40" fmla="+- 0 3299 3209"/>
                <a:gd name="T41" fmla="*/ T40 w 2460"/>
                <a:gd name="T42" fmla="+- 0 3140 2239"/>
                <a:gd name="T43" fmla="*/ 3140 h 901"/>
                <a:gd name="T44" fmla="+- 0 5578 3209"/>
                <a:gd name="T45" fmla="*/ T44 w 2460"/>
                <a:gd name="T46" fmla="+- 0 3140 2239"/>
                <a:gd name="T47" fmla="*/ 3140 h 901"/>
                <a:gd name="T48" fmla="+- 0 5613 3209"/>
                <a:gd name="T49" fmla="*/ T48 w 2460"/>
                <a:gd name="T50" fmla="+- 0 3132 2239"/>
                <a:gd name="T51" fmla="*/ 3132 h 901"/>
                <a:gd name="T52" fmla="+- 0 5641 3209"/>
                <a:gd name="T53" fmla="*/ T52 w 2460"/>
                <a:gd name="T54" fmla="+- 0 3113 2239"/>
                <a:gd name="T55" fmla="*/ 3113 h 901"/>
                <a:gd name="T56" fmla="+- 0 5661 3209"/>
                <a:gd name="T57" fmla="*/ T56 w 2460"/>
                <a:gd name="T58" fmla="+- 0 3084 2239"/>
                <a:gd name="T59" fmla="*/ 3084 h 901"/>
                <a:gd name="T60" fmla="+- 0 5668 3209"/>
                <a:gd name="T61" fmla="*/ T60 w 2460"/>
                <a:gd name="T62" fmla="+- 0 3050 2239"/>
                <a:gd name="T63" fmla="*/ 3050 h 901"/>
                <a:gd name="T64" fmla="+- 0 5668 3209"/>
                <a:gd name="T65" fmla="*/ T64 w 2460"/>
                <a:gd name="T66" fmla="+- 0 2329 2239"/>
                <a:gd name="T67" fmla="*/ 2329 h 901"/>
                <a:gd name="T68" fmla="+- 0 5661 3209"/>
                <a:gd name="T69" fmla="*/ T68 w 2460"/>
                <a:gd name="T70" fmla="+- 0 2294 2239"/>
                <a:gd name="T71" fmla="*/ 2294 h 901"/>
                <a:gd name="T72" fmla="+- 0 5641 3209"/>
                <a:gd name="T73" fmla="*/ T72 w 2460"/>
                <a:gd name="T74" fmla="+- 0 2265 2239"/>
                <a:gd name="T75" fmla="*/ 2265 h 901"/>
                <a:gd name="T76" fmla="+- 0 5613 3209"/>
                <a:gd name="T77" fmla="*/ T76 w 2460"/>
                <a:gd name="T78" fmla="+- 0 2246 2239"/>
                <a:gd name="T79" fmla="*/ 2246 h 901"/>
                <a:gd name="T80" fmla="+- 0 5578 3209"/>
                <a:gd name="T81" fmla="*/ T80 w 2460"/>
                <a:gd name="T82" fmla="+- 0 2239 2239"/>
                <a:gd name="T83" fmla="*/ 2239 h 90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2460" h="901">
                  <a:moveTo>
                    <a:pt x="2369" y="0"/>
                  </a:moveTo>
                  <a:lnTo>
                    <a:pt x="90" y="0"/>
                  </a:lnTo>
                  <a:lnTo>
                    <a:pt x="55" y="7"/>
                  </a:lnTo>
                  <a:lnTo>
                    <a:pt x="26" y="26"/>
                  </a:lnTo>
                  <a:lnTo>
                    <a:pt x="7" y="55"/>
                  </a:lnTo>
                  <a:lnTo>
                    <a:pt x="0" y="90"/>
                  </a:lnTo>
                  <a:lnTo>
                    <a:pt x="0" y="811"/>
                  </a:lnTo>
                  <a:lnTo>
                    <a:pt x="7" y="845"/>
                  </a:lnTo>
                  <a:lnTo>
                    <a:pt x="26" y="874"/>
                  </a:lnTo>
                  <a:lnTo>
                    <a:pt x="55" y="893"/>
                  </a:lnTo>
                  <a:lnTo>
                    <a:pt x="90" y="901"/>
                  </a:lnTo>
                  <a:lnTo>
                    <a:pt x="2369" y="901"/>
                  </a:lnTo>
                  <a:lnTo>
                    <a:pt x="2404" y="893"/>
                  </a:lnTo>
                  <a:lnTo>
                    <a:pt x="2432" y="874"/>
                  </a:lnTo>
                  <a:lnTo>
                    <a:pt x="2452" y="845"/>
                  </a:lnTo>
                  <a:lnTo>
                    <a:pt x="2459" y="811"/>
                  </a:lnTo>
                  <a:lnTo>
                    <a:pt x="2459" y="90"/>
                  </a:lnTo>
                  <a:lnTo>
                    <a:pt x="2452" y="55"/>
                  </a:lnTo>
                  <a:lnTo>
                    <a:pt x="2432" y="26"/>
                  </a:lnTo>
                  <a:lnTo>
                    <a:pt x="2404" y="7"/>
                  </a:lnTo>
                  <a:lnTo>
                    <a:pt x="2369" y="0"/>
                  </a:lnTo>
                  <a:close/>
                </a:path>
              </a:pathLst>
            </a:custGeom>
            <a:solidFill>
              <a:srgbClr val="8496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/>
              <a:endParaRPr lang="en-GB" dirty="0"/>
            </a:p>
          </p:txBody>
        </p:sp>
        <p:sp>
          <p:nvSpPr>
            <p:cNvPr id="28" name="Freeform 1696"/>
            <p:cNvSpPr>
              <a:spLocks/>
            </p:cNvSpPr>
            <p:nvPr/>
          </p:nvSpPr>
          <p:spPr bwMode="auto">
            <a:xfrm>
              <a:off x="3208" y="2238"/>
              <a:ext cx="2460" cy="901"/>
            </a:xfrm>
            <a:custGeom>
              <a:avLst/>
              <a:gdLst>
                <a:gd name="T0" fmla="+- 0 3209 3209"/>
                <a:gd name="T1" fmla="*/ T0 w 2460"/>
                <a:gd name="T2" fmla="+- 0 2329 2239"/>
                <a:gd name="T3" fmla="*/ 2329 h 901"/>
                <a:gd name="T4" fmla="+- 0 3216 3209"/>
                <a:gd name="T5" fmla="*/ T4 w 2460"/>
                <a:gd name="T6" fmla="+- 0 2294 2239"/>
                <a:gd name="T7" fmla="*/ 2294 h 901"/>
                <a:gd name="T8" fmla="+- 0 3235 3209"/>
                <a:gd name="T9" fmla="*/ T8 w 2460"/>
                <a:gd name="T10" fmla="+- 0 2265 2239"/>
                <a:gd name="T11" fmla="*/ 2265 h 901"/>
                <a:gd name="T12" fmla="+- 0 3264 3209"/>
                <a:gd name="T13" fmla="*/ T12 w 2460"/>
                <a:gd name="T14" fmla="+- 0 2246 2239"/>
                <a:gd name="T15" fmla="*/ 2246 h 901"/>
                <a:gd name="T16" fmla="+- 0 3299 3209"/>
                <a:gd name="T17" fmla="*/ T16 w 2460"/>
                <a:gd name="T18" fmla="+- 0 2239 2239"/>
                <a:gd name="T19" fmla="*/ 2239 h 901"/>
                <a:gd name="T20" fmla="+- 0 5578 3209"/>
                <a:gd name="T21" fmla="*/ T20 w 2460"/>
                <a:gd name="T22" fmla="+- 0 2239 2239"/>
                <a:gd name="T23" fmla="*/ 2239 h 901"/>
                <a:gd name="T24" fmla="+- 0 5613 3209"/>
                <a:gd name="T25" fmla="*/ T24 w 2460"/>
                <a:gd name="T26" fmla="+- 0 2246 2239"/>
                <a:gd name="T27" fmla="*/ 2246 h 901"/>
                <a:gd name="T28" fmla="+- 0 5641 3209"/>
                <a:gd name="T29" fmla="*/ T28 w 2460"/>
                <a:gd name="T30" fmla="+- 0 2265 2239"/>
                <a:gd name="T31" fmla="*/ 2265 h 901"/>
                <a:gd name="T32" fmla="+- 0 5661 3209"/>
                <a:gd name="T33" fmla="*/ T32 w 2460"/>
                <a:gd name="T34" fmla="+- 0 2294 2239"/>
                <a:gd name="T35" fmla="*/ 2294 h 901"/>
                <a:gd name="T36" fmla="+- 0 5668 3209"/>
                <a:gd name="T37" fmla="*/ T36 w 2460"/>
                <a:gd name="T38" fmla="+- 0 2329 2239"/>
                <a:gd name="T39" fmla="*/ 2329 h 901"/>
                <a:gd name="T40" fmla="+- 0 5668 3209"/>
                <a:gd name="T41" fmla="*/ T40 w 2460"/>
                <a:gd name="T42" fmla="+- 0 3050 2239"/>
                <a:gd name="T43" fmla="*/ 3050 h 901"/>
                <a:gd name="T44" fmla="+- 0 5661 3209"/>
                <a:gd name="T45" fmla="*/ T44 w 2460"/>
                <a:gd name="T46" fmla="+- 0 3084 2239"/>
                <a:gd name="T47" fmla="*/ 3084 h 901"/>
                <a:gd name="T48" fmla="+- 0 5641 3209"/>
                <a:gd name="T49" fmla="*/ T48 w 2460"/>
                <a:gd name="T50" fmla="+- 0 3113 2239"/>
                <a:gd name="T51" fmla="*/ 3113 h 901"/>
                <a:gd name="T52" fmla="+- 0 5613 3209"/>
                <a:gd name="T53" fmla="*/ T52 w 2460"/>
                <a:gd name="T54" fmla="+- 0 3132 2239"/>
                <a:gd name="T55" fmla="*/ 3132 h 901"/>
                <a:gd name="T56" fmla="+- 0 5578 3209"/>
                <a:gd name="T57" fmla="*/ T56 w 2460"/>
                <a:gd name="T58" fmla="+- 0 3140 2239"/>
                <a:gd name="T59" fmla="*/ 3140 h 901"/>
                <a:gd name="T60" fmla="+- 0 3299 3209"/>
                <a:gd name="T61" fmla="*/ T60 w 2460"/>
                <a:gd name="T62" fmla="+- 0 3140 2239"/>
                <a:gd name="T63" fmla="*/ 3140 h 901"/>
                <a:gd name="T64" fmla="+- 0 3264 3209"/>
                <a:gd name="T65" fmla="*/ T64 w 2460"/>
                <a:gd name="T66" fmla="+- 0 3132 2239"/>
                <a:gd name="T67" fmla="*/ 3132 h 901"/>
                <a:gd name="T68" fmla="+- 0 3235 3209"/>
                <a:gd name="T69" fmla="*/ T68 w 2460"/>
                <a:gd name="T70" fmla="+- 0 3113 2239"/>
                <a:gd name="T71" fmla="*/ 3113 h 901"/>
                <a:gd name="T72" fmla="+- 0 3216 3209"/>
                <a:gd name="T73" fmla="*/ T72 w 2460"/>
                <a:gd name="T74" fmla="+- 0 3084 2239"/>
                <a:gd name="T75" fmla="*/ 3084 h 901"/>
                <a:gd name="T76" fmla="+- 0 3209 3209"/>
                <a:gd name="T77" fmla="*/ T76 w 2460"/>
                <a:gd name="T78" fmla="+- 0 3050 2239"/>
                <a:gd name="T79" fmla="*/ 3050 h 901"/>
                <a:gd name="T80" fmla="+- 0 3209 3209"/>
                <a:gd name="T81" fmla="*/ T80 w 2460"/>
                <a:gd name="T82" fmla="+- 0 2329 2239"/>
                <a:gd name="T83" fmla="*/ 2329 h 90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2460" h="901">
                  <a:moveTo>
                    <a:pt x="0" y="90"/>
                  </a:moveTo>
                  <a:lnTo>
                    <a:pt x="7" y="55"/>
                  </a:lnTo>
                  <a:lnTo>
                    <a:pt x="26" y="26"/>
                  </a:lnTo>
                  <a:lnTo>
                    <a:pt x="55" y="7"/>
                  </a:lnTo>
                  <a:lnTo>
                    <a:pt x="90" y="0"/>
                  </a:lnTo>
                  <a:lnTo>
                    <a:pt x="2369" y="0"/>
                  </a:lnTo>
                  <a:lnTo>
                    <a:pt x="2404" y="7"/>
                  </a:lnTo>
                  <a:lnTo>
                    <a:pt x="2432" y="26"/>
                  </a:lnTo>
                  <a:lnTo>
                    <a:pt x="2452" y="55"/>
                  </a:lnTo>
                  <a:lnTo>
                    <a:pt x="2459" y="90"/>
                  </a:lnTo>
                  <a:lnTo>
                    <a:pt x="2459" y="811"/>
                  </a:lnTo>
                  <a:lnTo>
                    <a:pt x="2452" y="845"/>
                  </a:lnTo>
                  <a:lnTo>
                    <a:pt x="2432" y="874"/>
                  </a:lnTo>
                  <a:lnTo>
                    <a:pt x="2404" y="893"/>
                  </a:lnTo>
                  <a:lnTo>
                    <a:pt x="2369" y="901"/>
                  </a:lnTo>
                  <a:lnTo>
                    <a:pt x="90" y="901"/>
                  </a:lnTo>
                  <a:lnTo>
                    <a:pt x="55" y="893"/>
                  </a:lnTo>
                  <a:lnTo>
                    <a:pt x="26" y="874"/>
                  </a:lnTo>
                  <a:lnTo>
                    <a:pt x="7" y="845"/>
                  </a:lnTo>
                  <a:lnTo>
                    <a:pt x="0" y="811"/>
                  </a:lnTo>
                  <a:lnTo>
                    <a:pt x="0" y="90"/>
                  </a:lnTo>
                  <a:close/>
                </a:path>
              </a:pathLst>
            </a:custGeom>
            <a:noFill/>
            <a:ln w="2540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29" name="Text Box 1695"/>
            <p:cNvSpPr txBox="1">
              <a:spLocks/>
            </p:cNvSpPr>
            <p:nvPr/>
          </p:nvSpPr>
          <p:spPr bwMode="auto">
            <a:xfrm>
              <a:off x="3208" y="601"/>
              <a:ext cx="2723" cy="13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R="11430" algn="ctr">
                <a:lnSpc>
                  <a:spcPts val="1625"/>
                </a:lnSpc>
                <a:spcAft>
                  <a:spcPts val="0"/>
                </a:spcAft>
              </a:pPr>
              <a:r>
                <a:rPr lang="sr-Latn-RS" sz="16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Vozačka dozvola za automobil</a:t>
              </a:r>
              <a:r>
                <a:rPr lang="en-US" sz="1100" baseline="30000" dirty="0"/>
                <a:t> 11</a:t>
              </a:r>
              <a:r>
                <a:rPr lang="en-US" sz="13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R="99060" algn="ctr">
                <a:spcAft>
                  <a:spcPts val="0"/>
                </a:spcAft>
              </a:pPr>
              <a:r>
                <a:rPr lang="en-US" sz="1400" b="1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R="99060" algn="ctr">
                <a:spcAft>
                  <a:spcPts val="0"/>
                </a:spcAft>
              </a:pPr>
              <a:endParaRPr lang="sr-Latn-RS" sz="1400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R="99060" algn="ctr">
                <a:spcAft>
                  <a:spcPts val="0"/>
                </a:spcAft>
              </a:pPr>
              <a:endParaRPr lang="sr-Latn-RS" sz="1400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R="99060" algn="ctr">
                <a:spcAft>
                  <a:spcPts val="0"/>
                </a:spcAft>
              </a:pPr>
              <a:r>
                <a:rPr lang="sr-Latn-RS" sz="1400" b="1" dirty="0">
                  <a:solidFill>
                    <a:srgbClr val="FFF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Žene</a:t>
              </a:r>
              <a:r>
                <a:rPr lang="en-US" sz="1400" b="1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35%</a:t>
              </a:r>
              <a:endPara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Text Box 1694"/>
            <p:cNvSpPr txBox="1">
              <a:spLocks/>
            </p:cNvSpPr>
            <p:nvPr/>
          </p:nvSpPr>
          <p:spPr bwMode="auto">
            <a:xfrm>
              <a:off x="3965" y="2543"/>
              <a:ext cx="1574" cy="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algn="just">
                <a:lnSpc>
                  <a:spcPts val="1405"/>
                </a:lnSpc>
                <a:spcAft>
                  <a:spcPts val="0"/>
                </a:spcAft>
              </a:pPr>
              <a:r>
                <a:rPr lang="en-US" sz="1400" b="1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</a:t>
              </a:r>
              <a:r>
                <a:rPr lang="sr-Latn-RS" sz="1400" b="1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uškarci</a:t>
              </a:r>
              <a:r>
                <a:rPr lang="en-US" sz="1400" b="1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71%</a:t>
              </a:r>
              <a:endPara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" name="Group 1684"/>
          <p:cNvGrpSpPr>
            <a:grpSpLocks/>
          </p:cNvGrpSpPr>
          <p:nvPr/>
        </p:nvGrpSpPr>
        <p:grpSpPr bwMode="auto">
          <a:xfrm>
            <a:off x="3390991" y="1329832"/>
            <a:ext cx="3119535" cy="2851121"/>
            <a:chOff x="6209" y="301"/>
            <a:chExt cx="3074" cy="2988"/>
          </a:xfrm>
        </p:grpSpPr>
        <p:sp>
          <p:nvSpPr>
            <p:cNvPr id="16" name="Freeform 1692"/>
            <p:cNvSpPr>
              <a:spLocks/>
            </p:cNvSpPr>
            <p:nvPr/>
          </p:nvSpPr>
          <p:spPr bwMode="auto">
            <a:xfrm>
              <a:off x="6209" y="301"/>
              <a:ext cx="3074" cy="2988"/>
            </a:xfrm>
            <a:custGeom>
              <a:avLst/>
              <a:gdLst>
                <a:gd name="T0" fmla="+- 0 8984 6209"/>
                <a:gd name="T1" fmla="*/ T0 w 3074"/>
                <a:gd name="T2" fmla="+- 0 302 302"/>
                <a:gd name="T3" fmla="*/ 302 h 2988"/>
                <a:gd name="T4" fmla="+- 0 6508 6209"/>
                <a:gd name="T5" fmla="*/ T4 w 3074"/>
                <a:gd name="T6" fmla="+- 0 302 302"/>
                <a:gd name="T7" fmla="*/ 302 h 2988"/>
                <a:gd name="T8" fmla="+- 0 6428 6209"/>
                <a:gd name="T9" fmla="*/ T8 w 3074"/>
                <a:gd name="T10" fmla="+- 0 312 302"/>
                <a:gd name="T11" fmla="*/ 312 h 2988"/>
                <a:gd name="T12" fmla="+- 0 6357 6209"/>
                <a:gd name="T13" fmla="*/ T12 w 3074"/>
                <a:gd name="T14" fmla="+- 0 343 302"/>
                <a:gd name="T15" fmla="*/ 343 h 2988"/>
                <a:gd name="T16" fmla="+- 0 6297 6209"/>
                <a:gd name="T17" fmla="*/ T16 w 3074"/>
                <a:gd name="T18" fmla="+- 0 389 302"/>
                <a:gd name="T19" fmla="*/ 389 h 2988"/>
                <a:gd name="T20" fmla="+- 0 6250 6209"/>
                <a:gd name="T21" fmla="*/ T20 w 3074"/>
                <a:gd name="T22" fmla="+- 0 450 302"/>
                <a:gd name="T23" fmla="*/ 450 h 2988"/>
                <a:gd name="T24" fmla="+- 0 6220 6209"/>
                <a:gd name="T25" fmla="*/ T24 w 3074"/>
                <a:gd name="T26" fmla="+- 0 521 302"/>
                <a:gd name="T27" fmla="*/ 521 h 2988"/>
                <a:gd name="T28" fmla="+- 0 6209 6209"/>
                <a:gd name="T29" fmla="*/ T28 w 3074"/>
                <a:gd name="T30" fmla="+- 0 601 302"/>
                <a:gd name="T31" fmla="*/ 601 h 2988"/>
                <a:gd name="T32" fmla="+- 0 6209 6209"/>
                <a:gd name="T33" fmla="*/ T32 w 3074"/>
                <a:gd name="T34" fmla="+- 0 2991 302"/>
                <a:gd name="T35" fmla="*/ 2991 h 2988"/>
                <a:gd name="T36" fmla="+- 0 6220 6209"/>
                <a:gd name="T37" fmla="*/ T36 w 3074"/>
                <a:gd name="T38" fmla="+- 0 3070 302"/>
                <a:gd name="T39" fmla="*/ 3070 h 2988"/>
                <a:gd name="T40" fmla="+- 0 6250 6209"/>
                <a:gd name="T41" fmla="*/ T40 w 3074"/>
                <a:gd name="T42" fmla="+- 0 3142 302"/>
                <a:gd name="T43" fmla="*/ 3142 h 2988"/>
                <a:gd name="T44" fmla="+- 0 6297 6209"/>
                <a:gd name="T45" fmla="*/ T44 w 3074"/>
                <a:gd name="T46" fmla="+- 0 3202 302"/>
                <a:gd name="T47" fmla="*/ 3202 h 2988"/>
                <a:gd name="T48" fmla="+- 0 6357 6209"/>
                <a:gd name="T49" fmla="*/ T48 w 3074"/>
                <a:gd name="T50" fmla="+- 0 3249 302"/>
                <a:gd name="T51" fmla="*/ 3249 h 2988"/>
                <a:gd name="T52" fmla="+- 0 6428 6209"/>
                <a:gd name="T53" fmla="*/ T52 w 3074"/>
                <a:gd name="T54" fmla="+- 0 3279 302"/>
                <a:gd name="T55" fmla="*/ 3279 h 2988"/>
                <a:gd name="T56" fmla="+- 0 6508 6209"/>
                <a:gd name="T57" fmla="*/ T56 w 3074"/>
                <a:gd name="T58" fmla="+- 0 3290 302"/>
                <a:gd name="T59" fmla="*/ 3290 h 2988"/>
                <a:gd name="T60" fmla="+- 0 8984 6209"/>
                <a:gd name="T61" fmla="*/ T60 w 3074"/>
                <a:gd name="T62" fmla="+- 0 3290 302"/>
                <a:gd name="T63" fmla="*/ 3290 h 2988"/>
                <a:gd name="T64" fmla="+- 0 9064 6209"/>
                <a:gd name="T65" fmla="*/ T64 w 3074"/>
                <a:gd name="T66" fmla="+- 0 3279 302"/>
                <a:gd name="T67" fmla="*/ 3279 h 2988"/>
                <a:gd name="T68" fmla="+- 0 9135 6209"/>
                <a:gd name="T69" fmla="*/ T68 w 3074"/>
                <a:gd name="T70" fmla="+- 0 3249 302"/>
                <a:gd name="T71" fmla="*/ 3249 h 2988"/>
                <a:gd name="T72" fmla="+- 0 9195 6209"/>
                <a:gd name="T73" fmla="*/ T72 w 3074"/>
                <a:gd name="T74" fmla="+- 0 3202 302"/>
                <a:gd name="T75" fmla="*/ 3202 h 2988"/>
                <a:gd name="T76" fmla="+- 0 9242 6209"/>
                <a:gd name="T77" fmla="*/ T76 w 3074"/>
                <a:gd name="T78" fmla="+- 0 3142 302"/>
                <a:gd name="T79" fmla="*/ 3142 h 2988"/>
                <a:gd name="T80" fmla="+- 0 9272 6209"/>
                <a:gd name="T81" fmla="*/ T80 w 3074"/>
                <a:gd name="T82" fmla="+- 0 3070 302"/>
                <a:gd name="T83" fmla="*/ 3070 h 2988"/>
                <a:gd name="T84" fmla="+- 0 9283 6209"/>
                <a:gd name="T85" fmla="*/ T84 w 3074"/>
                <a:gd name="T86" fmla="+- 0 2991 302"/>
                <a:gd name="T87" fmla="*/ 2991 h 2988"/>
                <a:gd name="T88" fmla="+- 0 9283 6209"/>
                <a:gd name="T89" fmla="*/ T88 w 3074"/>
                <a:gd name="T90" fmla="+- 0 601 302"/>
                <a:gd name="T91" fmla="*/ 601 h 2988"/>
                <a:gd name="T92" fmla="+- 0 9272 6209"/>
                <a:gd name="T93" fmla="*/ T92 w 3074"/>
                <a:gd name="T94" fmla="+- 0 521 302"/>
                <a:gd name="T95" fmla="*/ 521 h 2988"/>
                <a:gd name="T96" fmla="+- 0 9242 6209"/>
                <a:gd name="T97" fmla="*/ T96 w 3074"/>
                <a:gd name="T98" fmla="+- 0 450 302"/>
                <a:gd name="T99" fmla="*/ 450 h 2988"/>
                <a:gd name="T100" fmla="+- 0 9195 6209"/>
                <a:gd name="T101" fmla="*/ T100 w 3074"/>
                <a:gd name="T102" fmla="+- 0 389 302"/>
                <a:gd name="T103" fmla="*/ 389 h 2988"/>
                <a:gd name="T104" fmla="+- 0 9135 6209"/>
                <a:gd name="T105" fmla="*/ T104 w 3074"/>
                <a:gd name="T106" fmla="+- 0 343 302"/>
                <a:gd name="T107" fmla="*/ 343 h 2988"/>
                <a:gd name="T108" fmla="+- 0 9064 6209"/>
                <a:gd name="T109" fmla="*/ T108 w 3074"/>
                <a:gd name="T110" fmla="+- 0 312 302"/>
                <a:gd name="T111" fmla="*/ 312 h 2988"/>
                <a:gd name="T112" fmla="+- 0 8984 6209"/>
                <a:gd name="T113" fmla="*/ T112 w 3074"/>
                <a:gd name="T114" fmla="+- 0 302 302"/>
                <a:gd name="T115" fmla="*/ 302 h 298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</a:cxnLst>
              <a:rect l="0" t="0" r="r" b="b"/>
              <a:pathLst>
                <a:path w="3074" h="2988">
                  <a:moveTo>
                    <a:pt x="2775" y="0"/>
                  </a:moveTo>
                  <a:lnTo>
                    <a:pt x="299" y="0"/>
                  </a:lnTo>
                  <a:lnTo>
                    <a:pt x="219" y="10"/>
                  </a:lnTo>
                  <a:lnTo>
                    <a:pt x="148" y="41"/>
                  </a:lnTo>
                  <a:lnTo>
                    <a:pt x="88" y="87"/>
                  </a:lnTo>
                  <a:lnTo>
                    <a:pt x="41" y="148"/>
                  </a:lnTo>
                  <a:lnTo>
                    <a:pt x="11" y="219"/>
                  </a:lnTo>
                  <a:lnTo>
                    <a:pt x="0" y="299"/>
                  </a:lnTo>
                  <a:lnTo>
                    <a:pt x="0" y="2689"/>
                  </a:lnTo>
                  <a:lnTo>
                    <a:pt x="11" y="2768"/>
                  </a:lnTo>
                  <a:lnTo>
                    <a:pt x="41" y="2840"/>
                  </a:lnTo>
                  <a:lnTo>
                    <a:pt x="88" y="2900"/>
                  </a:lnTo>
                  <a:lnTo>
                    <a:pt x="148" y="2947"/>
                  </a:lnTo>
                  <a:lnTo>
                    <a:pt x="219" y="2977"/>
                  </a:lnTo>
                  <a:lnTo>
                    <a:pt x="299" y="2988"/>
                  </a:lnTo>
                  <a:lnTo>
                    <a:pt x="2775" y="2988"/>
                  </a:lnTo>
                  <a:lnTo>
                    <a:pt x="2855" y="2977"/>
                  </a:lnTo>
                  <a:lnTo>
                    <a:pt x="2926" y="2947"/>
                  </a:lnTo>
                  <a:lnTo>
                    <a:pt x="2986" y="2900"/>
                  </a:lnTo>
                  <a:lnTo>
                    <a:pt x="3033" y="2840"/>
                  </a:lnTo>
                  <a:lnTo>
                    <a:pt x="3063" y="2768"/>
                  </a:lnTo>
                  <a:lnTo>
                    <a:pt x="3074" y="2689"/>
                  </a:lnTo>
                  <a:lnTo>
                    <a:pt x="3074" y="299"/>
                  </a:lnTo>
                  <a:lnTo>
                    <a:pt x="3063" y="219"/>
                  </a:lnTo>
                  <a:lnTo>
                    <a:pt x="3033" y="148"/>
                  </a:lnTo>
                  <a:lnTo>
                    <a:pt x="2986" y="87"/>
                  </a:lnTo>
                  <a:lnTo>
                    <a:pt x="2926" y="41"/>
                  </a:lnTo>
                  <a:lnTo>
                    <a:pt x="2855" y="10"/>
                  </a:lnTo>
                  <a:lnTo>
                    <a:pt x="2775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7" name="Freeform 1691"/>
            <p:cNvSpPr>
              <a:spLocks/>
            </p:cNvSpPr>
            <p:nvPr/>
          </p:nvSpPr>
          <p:spPr bwMode="auto">
            <a:xfrm>
              <a:off x="6513" y="1199"/>
              <a:ext cx="2460" cy="901"/>
            </a:xfrm>
            <a:custGeom>
              <a:avLst/>
              <a:gdLst>
                <a:gd name="T0" fmla="+- 0 8882 6513"/>
                <a:gd name="T1" fmla="*/ T0 w 2460"/>
                <a:gd name="T2" fmla="+- 0 1199 1199"/>
                <a:gd name="T3" fmla="*/ 1199 h 901"/>
                <a:gd name="T4" fmla="+- 0 6603 6513"/>
                <a:gd name="T5" fmla="*/ T4 w 2460"/>
                <a:gd name="T6" fmla="+- 0 1199 1199"/>
                <a:gd name="T7" fmla="*/ 1199 h 901"/>
                <a:gd name="T8" fmla="+- 0 6568 6513"/>
                <a:gd name="T9" fmla="*/ T8 w 2460"/>
                <a:gd name="T10" fmla="+- 0 1206 1199"/>
                <a:gd name="T11" fmla="*/ 1206 h 901"/>
                <a:gd name="T12" fmla="+- 0 6540 6513"/>
                <a:gd name="T13" fmla="*/ T12 w 2460"/>
                <a:gd name="T14" fmla="+- 0 1226 1199"/>
                <a:gd name="T15" fmla="*/ 1226 h 901"/>
                <a:gd name="T16" fmla="+- 0 6520 6513"/>
                <a:gd name="T17" fmla="*/ T16 w 2460"/>
                <a:gd name="T18" fmla="+- 0 1254 1199"/>
                <a:gd name="T19" fmla="*/ 1254 h 901"/>
                <a:gd name="T20" fmla="+- 0 6513 6513"/>
                <a:gd name="T21" fmla="*/ T20 w 2460"/>
                <a:gd name="T22" fmla="+- 0 1289 1199"/>
                <a:gd name="T23" fmla="*/ 1289 h 901"/>
                <a:gd name="T24" fmla="+- 0 6513 6513"/>
                <a:gd name="T25" fmla="*/ T24 w 2460"/>
                <a:gd name="T26" fmla="+- 0 2010 1199"/>
                <a:gd name="T27" fmla="*/ 2010 h 901"/>
                <a:gd name="T28" fmla="+- 0 6520 6513"/>
                <a:gd name="T29" fmla="*/ T28 w 2460"/>
                <a:gd name="T30" fmla="+- 0 2045 1199"/>
                <a:gd name="T31" fmla="*/ 2045 h 901"/>
                <a:gd name="T32" fmla="+- 0 6540 6513"/>
                <a:gd name="T33" fmla="*/ T32 w 2460"/>
                <a:gd name="T34" fmla="+- 0 2074 1199"/>
                <a:gd name="T35" fmla="*/ 2074 h 901"/>
                <a:gd name="T36" fmla="+- 0 6568 6513"/>
                <a:gd name="T37" fmla="*/ T36 w 2460"/>
                <a:gd name="T38" fmla="+- 0 2093 1199"/>
                <a:gd name="T39" fmla="*/ 2093 h 901"/>
                <a:gd name="T40" fmla="+- 0 6603 6513"/>
                <a:gd name="T41" fmla="*/ T40 w 2460"/>
                <a:gd name="T42" fmla="+- 0 2100 1199"/>
                <a:gd name="T43" fmla="*/ 2100 h 901"/>
                <a:gd name="T44" fmla="+- 0 8882 6513"/>
                <a:gd name="T45" fmla="*/ T44 w 2460"/>
                <a:gd name="T46" fmla="+- 0 2100 1199"/>
                <a:gd name="T47" fmla="*/ 2100 h 901"/>
                <a:gd name="T48" fmla="+- 0 8917 6513"/>
                <a:gd name="T49" fmla="*/ T48 w 2460"/>
                <a:gd name="T50" fmla="+- 0 2093 1199"/>
                <a:gd name="T51" fmla="*/ 2093 h 901"/>
                <a:gd name="T52" fmla="+- 0 8946 6513"/>
                <a:gd name="T53" fmla="*/ T52 w 2460"/>
                <a:gd name="T54" fmla="+- 0 2074 1199"/>
                <a:gd name="T55" fmla="*/ 2074 h 901"/>
                <a:gd name="T56" fmla="+- 0 8965 6513"/>
                <a:gd name="T57" fmla="*/ T56 w 2460"/>
                <a:gd name="T58" fmla="+- 0 2045 1199"/>
                <a:gd name="T59" fmla="*/ 2045 h 901"/>
                <a:gd name="T60" fmla="+- 0 8972 6513"/>
                <a:gd name="T61" fmla="*/ T60 w 2460"/>
                <a:gd name="T62" fmla="+- 0 2010 1199"/>
                <a:gd name="T63" fmla="*/ 2010 h 901"/>
                <a:gd name="T64" fmla="+- 0 8972 6513"/>
                <a:gd name="T65" fmla="*/ T64 w 2460"/>
                <a:gd name="T66" fmla="+- 0 1289 1199"/>
                <a:gd name="T67" fmla="*/ 1289 h 901"/>
                <a:gd name="T68" fmla="+- 0 8965 6513"/>
                <a:gd name="T69" fmla="*/ T68 w 2460"/>
                <a:gd name="T70" fmla="+- 0 1254 1199"/>
                <a:gd name="T71" fmla="*/ 1254 h 901"/>
                <a:gd name="T72" fmla="+- 0 8946 6513"/>
                <a:gd name="T73" fmla="*/ T72 w 2460"/>
                <a:gd name="T74" fmla="+- 0 1226 1199"/>
                <a:gd name="T75" fmla="*/ 1226 h 901"/>
                <a:gd name="T76" fmla="+- 0 8917 6513"/>
                <a:gd name="T77" fmla="*/ T76 w 2460"/>
                <a:gd name="T78" fmla="+- 0 1206 1199"/>
                <a:gd name="T79" fmla="*/ 1206 h 901"/>
                <a:gd name="T80" fmla="+- 0 8882 6513"/>
                <a:gd name="T81" fmla="*/ T80 w 2460"/>
                <a:gd name="T82" fmla="+- 0 1199 1199"/>
                <a:gd name="T83" fmla="*/ 1199 h 90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2460" h="901">
                  <a:moveTo>
                    <a:pt x="2369" y="0"/>
                  </a:moveTo>
                  <a:lnTo>
                    <a:pt x="90" y="0"/>
                  </a:lnTo>
                  <a:lnTo>
                    <a:pt x="55" y="7"/>
                  </a:lnTo>
                  <a:lnTo>
                    <a:pt x="27" y="27"/>
                  </a:lnTo>
                  <a:lnTo>
                    <a:pt x="7" y="55"/>
                  </a:lnTo>
                  <a:lnTo>
                    <a:pt x="0" y="90"/>
                  </a:lnTo>
                  <a:lnTo>
                    <a:pt x="0" y="811"/>
                  </a:lnTo>
                  <a:lnTo>
                    <a:pt x="7" y="846"/>
                  </a:lnTo>
                  <a:lnTo>
                    <a:pt x="27" y="875"/>
                  </a:lnTo>
                  <a:lnTo>
                    <a:pt x="55" y="894"/>
                  </a:lnTo>
                  <a:lnTo>
                    <a:pt x="90" y="901"/>
                  </a:lnTo>
                  <a:lnTo>
                    <a:pt x="2369" y="901"/>
                  </a:lnTo>
                  <a:lnTo>
                    <a:pt x="2404" y="894"/>
                  </a:lnTo>
                  <a:lnTo>
                    <a:pt x="2433" y="875"/>
                  </a:lnTo>
                  <a:lnTo>
                    <a:pt x="2452" y="846"/>
                  </a:lnTo>
                  <a:lnTo>
                    <a:pt x="2459" y="811"/>
                  </a:lnTo>
                  <a:lnTo>
                    <a:pt x="2459" y="90"/>
                  </a:lnTo>
                  <a:lnTo>
                    <a:pt x="2452" y="55"/>
                  </a:lnTo>
                  <a:lnTo>
                    <a:pt x="2433" y="27"/>
                  </a:lnTo>
                  <a:lnTo>
                    <a:pt x="2404" y="7"/>
                  </a:lnTo>
                  <a:lnTo>
                    <a:pt x="2369" y="0"/>
                  </a:lnTo>
                  <a:close/>
                </a:path>
              </a:pathLst>
            </a:custGeom>
            <a:solidFill>
              <a:srgbClr val="A600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8" name="Freeform 1690"/>
            <p:cNvSpPr>
              <a:spLocks/>
            </p:cNvSpPr>
            <p:nvPr/>
          </p:nvSpPr>
          <p:spPr bwMode="auto">
            <a:xfrm>
              <a:off x="6513" y="1199"/>
              <a:ext cx="2460" cy="901"/>
            </a:xfrm>
            <a:custGeom>
              <a:avLst/>
              <a:gdLst>
                <a:gd name="T0" fmla="+- 0 6513 6513"/>
                <a:gd name="T1" fmla="*/ T0 w 2460"/>
                <a:gd name="T2" fmla="+- 0 1289 1199"/>
                <a:gd name="T3" fmla="*/ 1289 h 901"/>
                <a:gd name="T4" fmla="+- 0 6520 6513"/>
                <a:gd name="T5" fmla="*/ T4 w 2460"/>
                <a:gd name="T6" fmla="+- 0 1254 1199"/>
                <a:gd name="T7" fmla="*/ 1254 h 901"/>
                <a:gd name="T8" fmla="+- 0 6540 6513"/>
                <a:gd name="T9" fmla="*/ T8 w 2460"/>
                <a:gd name="T10" fmla="+- 0 1226 1199"/>
                <a:gd name="T11" fmla="*/ 1226 h 901"/>
                <a:gd name="T12" fmla="+- 0 6568 6513"/>
                <a:gd name="T13" fmla="*/ T12 w 2460"/>
                <a:gd name="T14" fmla="+- 0 1206 1199"/>
                <a:gd name="T15" fmla="*/ 1206 h 901"/>
                <a:gd name="T16" fmla="+- 0 6603 6513"/>
                <a:gd name="T17" fmla="*/ T16 w 2460"/>
                <a:gd name="T18" fmla="+- 0 1199 1199"/>
                <a:gd name="T19" fmla="*/ 1199 h 901"/>
                <a:gd name="T20" fmla="+- 0 8882 6513"/>
                <a:gd name="T21" fmla="*/ T20 w 2460"/>
                <a:gd name="T22" fmla="+- 0 1199 1199"/>
                <a:gd name="T23" fmla="*/ 1199 h 901"/>
                <a:gd name="T24" fmla="+- 0 8917 6513"/>
                <a:gd name="T25" fmla="*/ T24 w 2460"/>
                <a:gd name="T26" fmla="+- 0 1206 1199"/>
                <a:gd name="T27" fmla="*/ 1206 h 901"/>
                <a:gd name="T28" fmla="+- 0 8946 6513"/>
                <a:gd name="T29" fmla="*/ T28 w 2460"/>
                <a:gd name="T30" fmla="+- 0 1226 1199"/>
                <a:gd name="T31" fmla="*/ 1226 h 901"/>
                <a:gd name="T32" fmla="+- 0 8965 6513"/>
                <a:gd name="T33" fmla="*/ T32 w 2460"/>
                <a:gd name="T34" fmla="+- 0 1254 1199"/>
                <a:gd name="T35" fmla="*/ 1254 h 901"/>
                <a:gd name="T36" fmla="+- 0 8972 6513"/>
                <a:gd name="T37" fmla="*/ T36 w 2460"/>
                <a:gd name="T38" fmla="+- 0 1289 1199"/>
                <a:gd name="T39" fmla="*/ 1289 h 901"/>
                <a:gd name="T40" fmla="+- 0 8972 6513"/>
                <a:gd name="T41" fmla="*/ T40 w 2460"/>
                <a:gd name="T42" fmla="+- 0 2010 1199"/>
                <a:gd name="T43" fmla="*/ 2010 h 901"/>
                <a:gd name="T44" fmla="+- 0 8965 6513"/>
                <a:gd name="T45" fmla="*/ T44 w 2460"/>
                <a:gd name="T46" fmla="+- 0 2045 1199"/>
                <a:gd name="T47" fmla="*/ 2045 h 901"/>
                <a:gd name="T48" fmla="+- 0 8946 6513"/>
                <a:gd name="T49" fmla="*/ T48 w 2460"/>
                <a:gd name="T50" fmla="+- 0 2074 1199"/>
                <a:gd name="T51" fmla="*/ 2074 h 901"/>
                <a:gd name="T52" fmla="+- 0 8917 6513"/>
                <a:gd name="T53" fmla="*/ T52 w 2460"/>
                <a:gd name="T54" fmla="+- 0 2093 1199"/>
                <a:gd name="T55" fmla="*/ 2093 h 901"/>
                <a:gd name="T56" fmla="+- 0 8882 6513"/>
                <a:gd name="T57" fmla="*/ T56 w 2460"/>
                <a:gd name="T58" fmla="+- 0 2100 1199"/>
                <a:gd name="T59" fmla="*/ 2100 h 901"/>
                <a:gd name="T60" fmla="+- 0 6603 6513"/>
                <a:gd name="T61" fmla="*/ T60 w 2460"/>
                <a:gd name="T62" fmla="+- 0 2100 1199"/>
                <a:gd name="T63" fmla="*/ 2100 h 901"/>
                <a:gd name="T64" fmla="+- 0 6568 6513"/>
                <a:gd name="T65" fmla="*/ T64 w 2460"/>
                <a:gd name="T66" fmla="+- 0 2093 1199"/>
                <a:gd name="T67" fmla="*/ 2093 h 901"/>
                <a:gd name="T68" fmla="+- 0 6540 6513"/>
                <a:gd name="T69" fmla="*/ T68 w 2460"/>
                <a:gd name="T70" fmla="+- 0 2074 1199"/>
                <a:gd name="T71" fmla="*/ 2074 h 901"/>
                <a:gd name="T72" fmla="+- 0 6520 6513"/>
                <a:gd name="T73" fmla="*/ T72 w 2460"/>
                <a:gd name="T74" fmla="+- 0 2045 1199"/>
                <a:gd name="T75" fmla="*/ 2045 h 901"/>
                <a:gd name="T76" fmla="+- 0 6513 6513"/>
                <a:gd name="T77" fmla="*/ T76 w 2460"/>
                <a:gd name="T78" fmla="+- 0 2010 1199"/>
                <a:gd name="T79" fmla="*/ 2010 h 901"/>
                <a:gd name="T80" fmla="+- 0 6513 6513"/>
                <a:gd name="T81" fmla="*/ T80 w 2460"/>
                <a:gd name="T82" fmla="+- 0 1289 1199"/>
                <a:gd name="T83" fmla="*/ 1289 h 90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2460" h="901">
                  <a:moveTo>
                    <a:pt x="0" y="90"/>
                  </a:moveTo>
                  <a:lnTo>
                    <a:pt x="7" y="55"/>
                  </a:lnTo>
                  <a:lnTo>
                    <a:pt x="27" y="27"/>
                  </a:lnTo>
                  <a:lnTo>
                    <a:pt x="55" y="7"/>
                  </a:lnTo>
                  <a:lnTo>
                    <a:pt x="90" y="0"/>
                  </a:lnTo>
                  <a:lnTo>
                    <a:pt x="2369" y="0"/>
                  </a:lnTo>
                  <a:lnTo>
                    <a:pt x="2404" y="7"/>
                  </a:lnTo>
                  <a:lnTo>
                    <a:pt x="2433" y="27"/>
                  </a:lnTo>
                  <a:lnTo>
                    <a:pt x="2452" y="55"/>
                  </a:lnTo>
                  <a:lnTo>
                    <a:pt x="2459" y="90"/>
                  </a:lnTo>
                  <a:lnTo>
                    <a:pt x="2459" y="811"/>
                  </a:lnTo>
                  <a:lnTo>
                    <a:pt x="2452" y="846"/>
                  </a:lnTo>
                  <a:lnTo>
                    <a:pt x="2433" y="875"/>
                  </a:lnTo>
                  <a:lnTo>
                    <a:pt x="2404" y="894"/>
                  </a:lnTo>
                  <a:lnTo>
                    <a:pt x="2369" y="901"/>
                  </a:lnTo>
                  <a:lnTo>
                    <a:pt x="90" y="901"/>
                  </a:lnTo>
                  <a:lnTo>
                    <a:pt x="55" y="894"/>
                  </a:lnTo>
                  <a:lnTo>
                    <a:pt x="27" y="875"/>
                  </a:lnTo>
                  <a:lnTo>
                    <a:pt x="7" y="846"/>
                  </a:lnTo>
                  <a:lnTo>
                    <a:pt x="0" y="811"/>
                  </a:lnTo>
                  <a:lnTo>
                    <a:pt x="0" y="90"/>
                  </a:lnTo>
                  <a:close/>
                </a:path>
              </a:pathLst>
            </a:custGeom>
            <a:noFill/>
            <a:ln w="2540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9" name="Freeform 1689"/>
            <p:cNvSpPr>
              <a:spLocks/>
            </p:cNvSpPr>
            <p:nvPr/>
          </p:nvSpPr>
          <p:spPr bwMode="auto">
            <a:xfrm>
              <a:off x="6513" y="2238"/>
              <a:ext cx="2460" cy="901"/>
            </a:xfrm>
            <a:custGeom>
              <a:avLst/>
              <a:gdLst>
                <a:gd name="T0" fmla="+- 0 8882 6513"/>
                <a:gd name="T1" fmla="*/ T0 w 2460"/>
                <a:gd name="T2" fmla="+- 0 2239 2239"/>
                <a:gd name="T3" fmla="*/ 2239 h 901"/>
                <a:gd name="T4" fmla="+- 0 6603 6513"/>
                <a:gd name="T5" fmla="*/ T4 w 2460"/>
                <a:gd name="T6" fmla="+- 0 2239 2239"/>
                <a:gd name="T7" fmla="*/ 2239 h 901"/>
                <a:gd name="T8" fmla="+- 0 6568 6513"/>
                <a:gd name="T9" fmla="*/ T8 w 2460"/>
                <a:gd name="T10" fmla="+- 0 2246 2239"/>
                <a:gd name="T11" fmla="*/ 2246 h 901"/>
                <a:gd name="T12" fmla="+- 0 6540 6513"/>
                <a:gd name="T13" fmla="*/ T12 w 2460"/>
                <a:gd name="T14" fmla="+- 0 2265 2239"/>
                <a:gd name="T15" fmla="*/ 2265 h 901"/>
                <a:gd name="T16" fmla="+- 0 6520 6513"/>
                <a:gd name="T17" fmla="*/ T16 w 2460"/>
                <a:gd name="T18" fmla="+- 0 2294 2239"/>
                <a:gd name="T19" fmla="*/ 2294 h 901"/>
                <a:gd name="T20" fmla="+- 0 6513 6513"/>
                <a:gd name="T21" fmla="*/ T20 w 2460"/>
                <a:gd name="T22" fmla="+- 0 2329 2239"/>
                <a:gd name="T23" fmla="*/ 2329 h 901"/>
                <a:gd name="T24" fmla="+- 0 6513 6513"/>
                <a:gd name="T25" fmla="*/ T24 w 2460"/>
                <a:gd name="T26" fmla="+- 0 3050 2239"/>
                <a:gd name="T27" fmla="*/ 3050 h 901"/>
                <a:gd name="T28" fmla="+- 0 6520 6513"/>
                <a:gd name="T29" fmla="*/ T28 w 2460"/>
                <a:gd name="T30" fmla="+- 0 3084 2239"/>
                <a:gd name="T31" fmla="*/ 3084 h 901"/>
                <a:gd name="T32" fmla="+- 0 6540 6513"/>
                <a:gd name="T33" fmla="*/ T32 w 2460"/>
                <a:gd name="T34" fmla="+- 0 3113 2239"/>
                <a:gd name="T35" fmla="*/ 3113 h 901"/>
                <a:gd name="T36" fmla="+- 0 6568 6513"/>
                <a:gd name="T37" fmla="*/ T36 w 2460"/>
                <a:gd name="T38" fmla="+- 0 3132 2239"/>
                <a:gd name="T39" fmla="*/ 3132 h 901"/>
                <a:gd name="T40" fmla="+- 0 6603 6513"/>
                <a:gd name="T41" fmla="*/ T40 w 2460"/>
                <a:gd name="T42" fmla="+- 0 3140 2239"/>
                <a:gd name="T43" fmla="*/ 3140 h 901"/>
                <a:gd name="T44" fmla="+- 0 8882 6513"/>
                <a:gd name="T45" fmla="*/ T44 w 2460"/>
                <a:gd name="T46" fmla="+- 0 3140 2239"/>
                <a:gd name="T47" fmla="*/ 3140 h 901"/>
                <a:gd name="T48" fmla="+- 0 8917 6513"/>
                <a:gd name="T49" fmla="*/ T48 w 2460"/>
                <a:gd name="T50" fmla="+- 0 3132 2239"/>
                <a:gd name="T51" fmla="*/ 3132 h 901"/>
                <a:gd name="T52" fmla="+- 0 8946 6513"/>
                <a:gd name="T53" fmla="*/ T52 w 2460"/>
                <a:gd name="T54" fmla="+- 0 3113 2239"/>
                <a:gd name="T55" fmla="*/ 3113 h 901"/>
                <a:gd name="T56" fmla="+- 0 8965 6513"/>
                <a:gd name="T57" fmla="*/ T56 w 2460"/>
                <a:gd name="T58" fmla="+- 0 3084 2239"/>
                <a:gd name="T59" fmla="*/ 3084 h 901"/>
                <a:gd name="T60" fmla="+- 0 8972 6513"/>
                <a:gd name="T61" fmla="*/ T60 w 2460"/>
                <a:gd name="T62" fmla="+- 0 3050 2239"/>
                <a:gd name="T63" fmla="*/ 3050 h 901"/>
                <a:gd name="T64" fmla="+- 0 8972 6513"/>
                <a:gd name="T65" fmla="*/ T64 w 2460"/>
                <a:gd name="T66" fmla="+- 0 2329 2239"/>
                <a:gd name="T67" fmla="*/ 2329 h 901"/>
                <a:gd name="T68" fmla="+- 0 8965 6513"/>
                <a:gd name="T69" fmla="*/ T68 w 2460"/>
                <a:gd name="T70" fmla="+- 0 2294 2239"/>
                <a:gd name="T71" fmla="*/ 2294 h 901"/>
                <a:gd name="T72" fmla="+- 0 8946 6513"/>
                <a:gd name="T73" fmla="*/ T72 w 2460"/>
                <a:gd name="T74" fmla="+- 0 2265 2239"/>
                <a:gd name="T75" fmla="*/ 2265 h 901"/>
                <a:gd name="T76" fmla="+- 0 8917 6513"/>
                <a:gd name="T77" fmla="*/ T76 w 2460"/>
                <a:gd name="T78" fmla="+- 0 2246 2239"/>
                <a:gd name="T79" fmla="*/ 2246 h 901"/>
                <a:gd name="T80" fmla="+- 0 8882 6513"/>
                <a:gd name="T81" fmla="*/ T80 w 2460"/>
                <a:gd name="T82" fmla="+- 0 2239 2239"/>
                <a:gd name="T83" fmla="*/ 2239 h 90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2460" h="901">
                  <a:moveTo>
                    <a:pt x="2369" y="0"/>
                  </a:moveTo>
                  <a:lnTo>
                    <a:pt x="90" y="0"/>
                  </a:lnTo>
                  <a:lnTo>
                    <a:pt x="55" y="7"/>
                  </a:lnTo>
                  <a:lnTo>
                    <a:pt x="27" y="26"/>
                  </a:lnTo>
                  <a:lnTo>
                    <a:pt x="7" y="55"/>
                  </a:lnTo>
                  <a:lnTo>
                    <a:pt x="0" y="90"/>
                  </a:lnTo>
                  <a:lnTo>
                    <a:pt x="0" y="811"/>
                  </a:lnTo>
                  <a:lnTo>
                    <a:pt x="7" y="845"/>
                  </a:lnTo>
                  <a:lnTo>
                    <a:pt x="27" y="874"/>
                  </a:lnTo>
                  <a:lnTo>
                    <a:pt x="55" y="893"/>
                  </a:lnTo>
                  <a:lnTo>
                    <a:pt x="90" y="901"/>
                  </a:lnTo>
                  <a:lnTo>
                    <a:pt x="2369" y="901"/>
                  </a:lnTo>
                  <a:lnTo>
                    <a:pt x="2404" y="893"/>
                  </a:lnTo>
                  <a:lnTo>
                    <a:pt x="2433" y="874"/>
                  </a:lnTo>
                  <a:lnTo>
                    <a:pt x="2452" y="845"/>
                  </a:lnTo>
                  <a:lnTo>
                    <a:pt x="2459" y="811"/>
                  </a:lnTo>
                  <a:lnTo>
                    <a:pt x="2459" y="90"/>
                  </a:lnTo>
                  <a:lnTo>
                    <a:pt x="2452" y="55"/>
                  </a:lnTo>
                  <a:lnTo>
                    <a:pt x="2433" y="26"/>
                  </a:lnTo>
                  <a:lnTo>
                    <a:pt x="2404" y="7"/>
                  </a:lnTo>
                  <a:lnTo>
                    <a:pt x="2369" y="0"/>
                  </a:lnTo>
                  <a:close/>
                </a:path>
              </a:pathLst>
            </a:custGeom>
            <a:solidFill>
              <a:srgbClr val="8496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20" name="Freeform 1688"/>
            <p:cNvSpPr>
              <a:spLocks/>
            </p:cNvSpPr>
            <p:nvPr/>
          </p:nvSpPr>
          <p:spPr bwMode="auto">
            <a:xfrm>
              <a:off x="6513" y="2238"/>
              <a:ext cx="2460" cy="901"/>
            </a:xfrm>
            <a:custGeom>
              <a:avLst/>
              <a:gdLst>
                <a:gd name="T0" fmla="+- 0 6513 6513"/>
                <a:gd name="T1" fmla="*/ T0 w 2460"/>
                <a:gd name="T2" fmla="+- 0 2329 2239"/>
                <a:gd name="T3" fmla="*/ 2329 h 901"/>
                <a:gd name="T4" fmla="+- 0 6520 6513"/>
                <a:gd name="T5" fmla="*/ T4 w 2460"/>
                <a:gd name="T6" fmla="+- 0 2294 2239"/>
                <a:gd name="T7" fmla="*/ 2294 h 901"/>
                <a:gd name="T8" fmla="+- 0 6540 6513"/>
                <a:gd name="T9" fmla="*/ T8 w 2460"/>
                <a:gd name="T10" fmla="+- 0 2265 2239"/>
                <a:gd name="T11" fmla="*/ 2265 h 901"/>
                <a:gd name="T12" fmla="+- 0 6568 6513"/>
                <a:gd name="T13" fmla="*/ T12 w 2460"/>
                <a:gd name="T14" fmla="+- 0 2246 2239"/>
                <a:gd name="T15" fmla="*/ 2246 h 901"/>
                <a:gd name="T16" fmla="+- 0 6603 6513"/>
                <a:gd name="T17" fmla="*/ T16 w 2460"/>
                <a:gd name="T18" fmla="+- 0 2239 2239"/>
                <a:gd name="T19" fmla="*/ 2239 h 901"/>
                <a:gd name="T20" fmla="+- 0 8882 6513"/>
                <a:gd name="T21" fmla="*/ T20 w 2460"/>
                <a:gd name="T22" fmla="+- 0 2239 2239"/>
                <a:gd name="T23" fmla="*/ 2239 h 901"/>
                <a:gd name="T24" fmla="+- 0 8917 6513"/>
                <a:gd name="T25" fmla="*/ T24 w 2460"/>
                <a:gd name="T26" fmla="+- 0 2246 2239"/>
                <a:gd name="T27" fmla="*/ 2246 h 901"/>
                <a:gd name="T28" fmla="+- 0 8946 6513"/>
                <a:gd name="T29" fmla="*/ T28 w 2460"/>
                <a:gd name="T30" fmla="+- 0 2265 2239"/>
                <a:gd name="T31" fmla="*/ 2265 h 901"/>
                <a:gd name="T32" fmla="+- 0 8965 6513"/>
                <a:gd name="T33" fmla="*/ T32 w 2460"/>
                <a:gd name="T34" fmla="+- 0 2294 2239"/>
                <a:gd name="T35" fmla="*/ 2294 h 901"/>
                <a:gd name="T36" fmla="+- 0 8972 6513"/>
                <a:gd name="T37" fmla="*/ T36 w 2460"/>
                <a:gd name="T38" fmla="+- 0 2329 2239"/>
                <a:gd name="T39" fmla="*/ 2329 h 901"/>
                <a:gd name="T40" fmla="+- 0 8972 6513"/>
                <a:gd name="T41" fmla="*/ T40 w 2460"/>
                <a:gd name="T42" fmla="+- 0 3050 2239"/>
                <a:gd name="T43" fmla="*/ 3050 h 901"/>
                <a:gd name="T44" fmla="+- 0 8965 6513"/>
                <a:gd name="T45" fmla="*/ T44 w 2460"/>
                <a:gd name="T46" fmla="+- 0 3084 2239"/>
                <a:gd name="T47" fmla="*/ 3084 h 901"/>
                <a:gd name="T48" fmla="+- 0 8946 6513"/>
                <a:gd name="T49" fmla="*/ T48 w 2460"/>
                <a:gd name="T50" fmla="+- 0 3113 2239"/>
                <a:gd name="T51" fmla="*/ 3113 h 901"/>
                <a:gd name="T52" fmla="+- 0 8917 6513"/>
                <a:gd name="T53" fmla="*/ T52 w 2460"/>
                <a:gd name="T54" fmla="+- 0 3132 2239"/>
                <a:gd name="T55" fmla="*/ 3132 h 901"/>
                <a:gd name="T56" fmla="+- 0 8882 6513"/>
                <a:gd name="T57" fmla="*/ T56 w 2460"/>
                <a:gd name="T58" fmla="+- 0 3140 2239"/>
                <a:gd name="T59" fmla="*/ 3140 h 901"/>
                <a:gd name="T60" fmla="+- 0 6603 6513"/>
                <a:gd name="T61" fmla="*/ T60 w 2460"/>
                <a:gd name="T62" fmla="+- 0 3140 2239"/>
                <a:gd name="T63" fmla="*/ 3140 h 901"/>
                <a:gd name="T64" fmla="+- 0 6568 6513"/>
                <a:gd name="T65" fmla="*/ T64 w 2460"/>
                <a:gd name="T66" fmla="+- 0 3132 2239"/>
                <a:gd name="T67" fmla="*/ 3132 h 901"/>
                <a:gd name="T68" fmla="+- 0 6540 6513"/>
                <a:gd name="T69" fmla="*/ T68 w 2460"/>
                <a:gd name="T70" fmla="+- 0 3113 2239"/>
                <a:gd name="T71" fmla="*/ 3113 h 901"/>
                <a:gd name="T72" fmla="+- 0 6520 6513"/>
                <a:gd name="T73" fmla="*/ T72 w 2460"/>
                <a:gd name="T74" fmla="+- 0 3084 2239"/>
                <a:gd name="T75" fmla="*/ 3084 h 901"/>
                <a:gd name="T76" fmla="+- 0 6513 6513"/>
                <a:gd name="T77" fmla="*/ T76 w 2460"/>
                <a:gd name="T78" fmla="+- 0 3050 2239"/>
                <a:gd name="T79" fmla="*/ 3050 h 901"/>
                <a:gd name="T80" fmla="+- 0 6513 6513"/>
                <a:gd name="T81" fmla="*/ T80 w 2460"/>
                <a:gd name="T82" fmla="+- 0 2329 2239"/>
                <a:gd name="T83" fmla="*/ 2329 h 90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2460" h="901">
                  <a:moveTo>
                    <a:pt x="0" y="90"/>
                  </a:moveTo>
                  <a:lnTo>
                    <a:pt x="7" y="55"/>
                  </a:lnTo>
                  <a:lnTo>
                    <a:pt x="27" y="26"/>
                  </a:lnTo>
                  <a:lnTo>
                    <a:pt x="55" y="7"/>
                  </a:lnTo>
                  <a:lnTo>
                    <a:pt x="90" y="0"/>
                  </a:lnTo>
                  <a:lnTo>
                    <a:pt x="2369" y="0"/>
                  </a:lnTo>
                  <a:lnTo>
                    <a:pt x="2404" y="7"/>
                  </a:lnTo>
                  <a:lnTo>
                    <a:pt x="2433" y="26"/>
                  </a:lnTo>
                  <a:lnTo>
                    <a:pt x="2452" y="55"/>
                  </a:lnTo>
                  <a:lnTo>
                    <a:pt x="2459" y="90"/>
                  </a:lnTo>
                  <a:lnTo>
                    <a:pt x="2459" y="811"/>
                  </a:lnTo>
                  <a:lnTo>
                    <a:pt x="2452" y="845"/>
                  </a:lnTo>
                  <a:lnTo>
                    <a:pt x="2433" y="874"/>
                  </a:lnTo>
                  <a:lnTo>
                    <a:pt x="2404" y="893"/>
                  </a:lnTo>
                  <a:lnTo>
                    <a:pt x="2369" y="901"/>
                  </a:lnTo>
                  <a:lnTo>
                    <a:pt x="90" y="901"/>
                  </a:lnTo>
                  <a:lnTo>
                    <a:pt x="55" y="893"/>
                  </a:lnTo>
                  <a:lnTo>
                    <a:pt x="27" y="874"/>
                  </a:lnTo>
                  <a:lnTo>
                    <a:pt x="7" y="845"/>
                  </a:lnTo>
                  <a:lnTo>
                    <a:pt x="0" y="811"/>
                  </a:lnTo>
                  <a:lnTo>
                    <a:pt x="0" y="90"/>
                  </a:lnTo>
                  <a:close/>
                </a:path>
              </a:pathLst>
            </a:custGeom>
            <a:noFill/>
            <a:ln w="2540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21" name="Text Box 1687"/>
            <p:cNvSpPr txBox="1">
              <a:spLocks/>
            </p:cNvSpPr>
            <p:nvPr/>
          </p:nvSpPr>
          <p:spPr bwMode="auto">
            <a:xfrm>
              <a:off x="6714" y="490"/>
              <a:ext cx="2259" cy="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R="9525" algn="ctr">
                <a:lnSpc>
                  <a:spcPts val="1525"/>
                </a:lnSpc>
                <a:spcAft>
                  <a:spcPts val="0"/>
                </a:spcAft>
              </a:pPr>
              <a:r>
                <a:rPr lang="sr-Latn-R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Vozačka dozvola za motocikl</a:t>
              </a:r>
              <a:r>
                <a:rPr lang="en-US" sz="1100" baseline="30000" dirty="0"/>
                <a:t>11</a:t>
              </a:r>
              <a:endPara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Text Box 1686"/>
            <p:cNvSpPr txBox="1">
              <a:spLocks/>
            </p:cNvSpPr>
            <p:nvPr/>
          </p:nvSpPr>
          <p:spPr bwMode="auto">
            <a:xfrm>
              <a:off x="7270" y="1518"/>
              <a:ext cx="1335" cy="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algn="just">
                <a:lnSpc>
                  <a:spcPts val="1405"/>
                </a:lnSpc>
                <a:spcAft>
                  <a:spcPts val="0"/>
                </a:spcAft>
              </a:pPr>
              <a:r>
                <a:rPr lang="sr-Latn-RS" sz="1400" b="1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Žene</a:t>
              </a:r>
              <a:r>
                <a:rPr lang="en-US" sz="1400" b="1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0.2 %</a:t>
              </a:r>
              <a:endPara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Text Box 1685"/>
            <p:cNvSpPr txBox="1">
              <a:spLocks/>
            </p:cNvSpPr>
            <p:nvPr/>
          </p:nvSpPr>
          <p:spPr bwMode="auto">
            <a:xfrm>
              <a:off x="7091" y="2558"/>
              <a:ext cx="1324" cy="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algn="ctr">
                <a:lnSpc>
                  <a:spcPts val="1405"/>
                </a:lnSpc>
                <a:spcAft>
                  <a:spcPts val="0"/>
                </a:spcAft>
              </a:pPr>
              <a:r>
                <a:rPr lang="en-US" sz="1400" b="1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</a:t>
              </a:r>
              <a:r>
                <a:rPr lang="sr-Latn-RS" sz="1400" b="1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uškarci</a:t>
              </a:r>
              <a:r>
                <a:rPr lang="en-US" sz="1400" b="1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7 %</a:t>
              </a:r>
              <a:endPara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6" name="Footer Placeholder 3">
            <a:extLst>
              <a:ext uri="{FF2B5EF4-FFF2-40B4-BE49-F238E27FC236}">
                <a16:creationId xmlns:a16="http://schemas.microsoft.com/office/drawing/2014/main" id="{098976AF-6C26-479E-8243-A120229281C8}"/>
              </a:ext>
            </a:extLst>
          </p:cNvPr>
          <p:cNvSpPr txBox="1">
            <a:spLocks/>
          </p:cNvSpPr>
          <p:nvPr/>
        </p:nvSpPr>
        <p:spPr>
          <a:xfrm>
            <a:off x="571499" y="6537007"/>
            <a:ext cx="10698087" cy="2273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aseline="30000" dirty="0"/>
              <a:t>11</a:t>
            </a:r>
            <a:r>
              <a:rPr lang="en-US" dirty="0"/>
              <a:t> </a:t>
            </a:r>
            <a:r>
              <a:rPr lang="sr-Latn-RS" dirty="0"/>
              <a:t>Izvor</a:t>
            </a:r>
            <a:r>
              <a:rPr lang="en-US" dirty="0"/>
              <a:t>: </a:t>
            </a:r>
            <a:r>
              <a:rPr lang="sr-Latn-RS" dirty="0"/>
              <a:t>Uprava saobraćajne policije </a:t>
            </a:r>
            <a:r>
              <a:rPr lang="en-US" dirty="0"/>
              <a:t>2019</a:t>
            </a:r>
            <a:r>
              <a:rPr lang="sr-Latn-RS" dirty="0"/>
              <a:t>.</a:t>
            </a:r>
            <a:endParaRPr lang="sr-Cyrl-RS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68B0E34-9EB0-43EF-B087-9DF93F2A5279}"/>
              </a:ext>
            </a:extLst>
          </p:cNvPr>
          <p:cNvSpPr txBox="1"/>
          <p:nvPr/>
        </p:nvSpPr>
        <p:spPr>
          <a:xfrm>
            <a:off x="562517" y="5067869"/>
            <a:ext cx="113640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sr-Latn-RS" dirty="0"/>
              <a:t>Pristupačnost javnim i socijalnim uslugama, nije loša pre svega zahvaljujući činjenici da su ključne obrazovne, zdravstvene i druge ustanove za većinu stanovništva udaljene do 3 km. </a:t>
            </a:r>
          </a:p>
          <a:p>
            <a:pPr lvl="0"/>
            <a:endParaRPr lang="sr-Cyrl-RS" dirty="0"/>
          </a:p>
        </p:txBody>
      </p:sp>
    </p:spTree>
    <p:extLst>
      <p:ext uri="{BB962C8B-B14F-4D97-AF65-F5344CB8AC3E}">
        <p14:creationId xmlns:p14="http://schemas.microsoft.com/office/powerpoint/2010/main" val="1927726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  <p:bldP spid="3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69" name="think-cell Folie" r:id="rId5" imgW="499" imgH="499" progId="TCLayout.ActiveDocument.1">
                  <p:embed/>
                </p:oleObj>
              </mc:Choice>
              <mc:Fallback>
                <p:oleObj name="think-cell Folie" r:id="rId5" imgW="499" imgH="499" progId="TCLayout.ActiveDocument.1">
                  <p:embed/>
                  <p:pic>
                    <p:nvPicPr>
                      <p:cNvPr id="6" name="Objekt 5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de-DE" sz="250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14466" y="2729201"/>
            <a:ext cx="9577282" cy="1110707"/>
          </a:xfrm>
          <a:solidFill>
            <a:schemeClr val="bg2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sr-Latn-RS" sz="3200" b="1" i="1" dirty="0">
                <a:solidFill>
                  <a:schemeClr val="accent2"/>
                </a:solidFill>
              </a:rPr>
              <a:t>Priuštivost</a:t>
            </a:r>
            <a:r>
              <a:rPr lang="de-DE" sz="4000" b="1" dirty="0">
                <a:solidFill>
                  <a:schemeClr val="accent2"/>
                </a:solidFill>
              </a:rPr>
              <a:t> – </a:t>
            </a:r>
            <a:r>
              <a:rPr lang="sr-Latn-RS" b="1" dirty="0">
                <a:solidFill>
                  <a:schemeClr val="accent2"/>
                </a:solidFill>
              </a:rPr>
              <a:t>odnosi se na finansijske troškove putovanja i potencijalna ograničenja po mobilnost zbog ovih troškova</a:t>
            </a:r>
            <a:endParaRPr lang="en-GB" b="1" dirty="0">
              <a:solidFill>
                <a:schemeClr val="accent2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35040-22C3-664F-9283-255FA9903375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0097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609723-497A-4D11-8C13-6CD68917B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Latn-RS" sz="2800" dirty="0"/>
              <a:t>Resursi za prevoz i priuštivost različitih vidova prevoza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13FC41-808E-4961-8CB5-A9F000477C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825" y="1390389"/>
            <a:ext cx="1990013" cy="4553211"/>
          </a:xfrm>
        </p:spPr>
        <p:txBody>
          <a:bodyPr>
            <a:normAutofit fontScale="55000" lnSpcReduction="20000"/>
          </a:bodyPr>
          <a:lstStyle/>
          <a:p>
            <a:pPr lvl="0"/>
            <a:r>
              <a:rPr lang="sr-Latn-RS" sz="2000" dirty="0"/>
              <a:t>Skoro </a:t>
            </a:r>
            <a:r>
              <a:rPr lang="sr-Latn-RS" sz="2000" b="1" dirty="0"/>
              <a:t>jedna desetina (10%) </a:t>
            </a:r>
            <a:r>
              <a:rPr lang="sr-Latn-RS" sz="2000" dirty="0"/>
              <a:t>prihoda domaćinastva ide na troškove prevoza, prosek za EU 13,6%. I u Srbiji i u EU rast udela troškova (sa 8% u RS i sa 12% u EU)</a:t>
            </a:r>
            <a:r>
              <a:rPr lang="sr-Latn-RS" sz="2000" baseline="30000" dirty="0"/>
              <a:t>15</a:t>
            </a:r>
            <a:endParaRPr lang="en-US" sz="2000" dirty="0"/>
          </a:p>
          <a:p>
            <a:pPr lvl="0"/>
            <a:r>
              <a:rPr lang="sr-Latn-RS" sz="2000" dirty="0"/>
              <a:t>Javni prevoz se uglavnom percipira kao jeftin.</a:t>
            </a:r>
          </a:p>
          <a:p>
            <a:pPr lvl="0"/>
            <a:r>
              <a:rPr lang="sr-Latn-RS" sz="2000" dirty="0"/>
              <a:t>Žene više troše na javni prevoz a muškarci na automobile.</a:t>
            </a:r>
          </a:p>
          <a:p>
            <a:pPr lvl="0"/>
            <a:r>
              <a:rPr lang="sr-Latn-RS" sz="2000" dirty="0"/>
              <a:t>Rodne razlike se povećavaju sa višim ekonomskim statusom domaćinstva.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160536-65F2-48C4-BC26-1B262B2EB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3719CE-1EDD-4445-98F2-DDDD0A791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35040-22C3-664F-9283-255FA9903375}" type="slidenum">
              <a:rPr lang="de-DE" smtClean="0"/>
              <a:t>15</a:t>
            </a:fld>
            <a:endParaRPr lang="de-D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D4BB9BF-013E-4EC5-8A1E-AB5995FEF48D}"/>
              </a:ext>
            </a:extLst>
          </p:cNvPr>
          <p:cNvSpPr txBox="1"/>
          <p:nvPr/>
        </p:nvSpPr>
        <p:spPr>
          <a:xfrm>
            <a:off x="982766" y="6399212"/>
            <a:ext cx="1589518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400" baseline="30000" dirty="0"/>
              <a:t>14 RZS</a:t>
            </a:r>
            <a:r>
              <a:rPr lang="en-US" sz="1400" baseline="30000" dirty="0"/>
              <a:t>, </a:t>
            </a:r>
            <a:r>
              <a:rPr lang="sr-Latn-RS" sz="1400" baseline="30000" dirty="0"/>
              <a:t>ARS</a:t>
            </a:r>
            <a:r>
              <a:rPr lang="en-US" sz="1400" baseline="30000" dirty="0"/>
              <a:t> 2018</a:t>
            </a:r>
            <a:r>
              <a:rPr lang="sr-Latn-RS" sz="1400" baseline="30000" dirty="0"/>
              <a:t>.</a:t>
            </a:r>
            <a:endParaRPr lang="en-US" sz="1400" baseline="30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8F8313-1DDD-4D46-91ED-562C8F9A933F}"/>
              </a:ext>
            </a:extLst>
          </p:cNvPr>
          <p:cNvSpPr txBox="1"/>
          <p:nvPr/>
        </p:nvSpPr>
        <p:spPr>
          <a:xfrm>
            <a:off x="982766" y="6548897"/>
            <a:ext cx="1649339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400" baseline="30000" dirty="0"/>
              <a:t>15 RZS</a:t>
            </a:r>
            <a:r>
              <a:rPr lang="en-US" sz="1400" baseline="30000" dirty="0"/>
              <a:t>, </a:t>
            </a:r>
            <a:r>
              <a:rPr lang="sr-Latn-RS" sz="1400" baseline="30000" dirty="0"/>
              <a:t>APD</a:t>
            </a:r>
            <a:r>
              <a:rPr lang="en-US" sz="1400" baseline="30000" dirty="0"/>
              <a:t> 2018</a:t>
            </a:r>
            <a:r>
              <a:rPr lang="sr-Latn-RS" sz="1400" baseline="30000" dirty="0"/>
              <a:t>.</a:t>
            </a:r>
            <a:endParaRPr lang="en-US" sz="1400" baseline="30000" dirty="0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63A32E6E-13A0-4692-AE80-AFD4BC40EC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7293510"/>
              </p:ext>
            </p:extLst>
          </p:nvPr>
        </p:nvGraphicFramePr>
        <p:xfrm>
          <a:off x="2680570" y="1619001"/>
          <a:ext cx="8589015" cy="4499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05FE2C71-FA6F-4DEB-81C5-1B910E7D15B8}"/>
              </a:ext>
            </a:extLst>
          </p:cNvPr>
          <p:cNvSpPr/>
          <p:nvPr/>
        </p:nvSpPr>
        <p:spPr>
          <a:xfrm>
            <a:off x="4134534" y="1109545"/>
            <a:ext cx="56320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b="1" dirty="0"/>
              <a:t>Mesečni troškovi za različite vidove prevoza</a:t>
            </a:r>
            <a:r>
              <a:rPr lang="en-US" b="1" dirty="0"/>
              <a:t>, </a:t>
            </a:r>
            <a:r>
              <a:rPr lang="sr-Latn-RS" b="1" dirty="0"/>
              <a:t>po polu</a:t>
            </a:r>
            <a:r>
              <a:rPr lang="en-US" b="1" dirty="0"/>
              <a:t>, </a:t>
            </a:r>
            <a:r>
              <a:rPr lang="sr-Latn-RS" b="1" dirty="0"/>
              <a:t>u</a:t>
            </a:r>
            <a:r>
              <a:rPr lang="en-US" b="1" dirty="0"/>
              <a:t> 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1464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96" name="think-cell Folie" r:id="rId5" imgW="499" imgH="499" progId="TCLayout.ActiveDocument.1">
                  <p:embed/>
                </p:oleObj>
              </mc:Choice>
              <mc:Fallback>
                <p:oleObj name="think-cell Folie" r:id="rId5" imgW="499" imgH="499" progId="TCLayout.ActiveDocument.1">
                  <p:embed/>
                  <p:pic>
                    <p:nvPicPr>
                      <p:cNvPr id="6" name="Objekt 5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de-DE" sz="250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46099" y="2789021"/>
            <a:ext cx="9899990" cy="1110707"/>
          </a:xfrm>
          <a:solidFill>
            <a:schemeClr val="bg2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sr-Latn-RS" sz="3600" b="1" i="1" dirty="0">
                <a:solidFill>
                  <a:schemeClr val="accent2"/>
                </a:solidFill>
              </a:rPr>
              <a:t>Prihvatljivost</a:t>
            </a:r>
            <a:r>
              <a:rPr lang="de-DE" sz="4000" b="1" dirty="0">
                <a:solidFill>
                  <a:schemeClr val="accent2"/>
                </a:solidFill>
              </a:rPr>
              <a:t> – </a:t>
            </a:r>
            <a:r>
              <a:rPr lang="sr-Latn-RS" b="1" dirty="0">
                <a:solidFill>
                  <a:schemeClr val="accent2"/>
                </a:solidFill>
              </a:rPr>
              <a:t>lična iskustva i stavovi prema mobilnosti i saobraćaju zasnovani na objektivnim karakteristikama prevoza </a:t>
            </a:r>
            <a:endParaRPr lang="en-GB" b="1" dirty="0">
              <a:solidFill>
                <a:schemeClr val="accent2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35040-22C3-664F-9283-255FA9903375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6554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FFE309-45A3-4749-ACE7-93B1656AC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dirty="0"/>
              <a:t>Prihvatljivost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EAB45D-EFB6-4644-B442-8E5C82D79A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5700" y="1043678"/>
            <a:ext cx="4454190" cy="5087248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</a:pPr>
            <a:r>
              <a:rPr lang="sr-Latn-RS" sz="1200" dirty="0"/>
              <a:t>Najudobniji i najprivlačniji vidovi prevoza su pešačenje i korišćenje automobila, bilo kao putnik ili kao vozač, i za muškarce i za žene</a:t>
            </a:r>
            <a:r>
              <a:rPr lang="en-US" sz="1200" dirty="0"/>
              <a:t>.</a:t>
            </a:r>
            <a:endParaRPr lang="sr-Latn-RS" sz="1200" dirty="0"/>
          </a:p>
          <a:p>
            <a:pPr>
              <a:lnSpc>
                <a:spcPct val="100000"/>
              </a:lnSpc>
            </a:pPr>
            <a:r>
              <a:rPr lang="sr-Latn-RS" sz="1200" dirty="0"/>
              <a:t>Suprotno činjenicama koje pokazuju da je korišćenje automobila najmanje bezbedan način prevoza, i muškarci i žene  ocenjuju korišćenje automobila, bilo kao vozač ili kao putnik, kao najbezbedniji način prevoza posle pešačenja. </a:t>
            </a:r>
            <a:endParaRPr lang="en-US" sz="1200" dirty="0"/>
          </a:p>
          <a:p>
            <a:pPr lvl="0">
              <a:lnSpc>
                <a:spcPct val="100000"/>
              </a:lnSpc>
            </a:pPr>
            <a:r>
              <a:rPr lang="sr-Latn-RS" sz="1200" dirty="0"/>
              <a:t>Informacije u realnom vremenu o kašnjenjima i poremećajima predstavljaju najvažniji aspekt u privlačnosti usluga javnog prevoza, i za muškarce i za žene, bez obzira na aktivnost, zanimanje, stepen obrazovanja, starosti i područja na kojem žive. </a:t>
            </a:r>
          </a:p>
          <a:p>
            <a:pPr lvl="0">
              <a:lnSpc>
                <a:spcPct val="100000"/>
              </a:lnSpc>
            </a:pPr>
            <a:r>
              <a:rPr lang="sr-Latn-RS" sz="1200" dirty="0"/>
              <a:t>I dok i muškarci i žene osećaje nelagodnosti i neprijatnosti povezuju sa lošom infrastrukturom, neispravnim vozilima, lošom uslugom, žene češće navode razloge poput ponašanja drugih osoba koje predstavljaju pretnje po njih </a:t>
            </a:r>
            <a:r>
              <a:rPr lang="en-US" sz="1200" dirty="0"/>
              <a:t>(</a:t>
            </a:r>
            <a:r>
              <a:rPr lang="sr-Latn-RS" sz="1200" dirty="0"/>
              <a:t>džeparenje i uznemiravanje</a:t>
            </a:r>
            <a:r>
              <a:rPr lang="en-US" sz="1200" dirty="0"/>
              <a:t>).</a:t>
            </a:r>
          </a:p>
          <a:p>
            <a:pPr lvl="0">
              <a:lnSpc>
                <a:spcPct val="100000"/>
              </a:lnSpc>
            </a:pPr>
            <a:r>
              <a:rPr lang="sr-Latn-RS" sz="1200" dirty="0"/>
              <a:t>Žene su češće izložene seksualnom uznemiravanju i diskriminaciji u saobraćaju, posebno mlađe žene: među ženama 18-29 7,3%, među ženama 30-45 7,4% a među ženama 45-64 </a:t>
            </a:r>
            <a:r>
              <a:rPr lang="sr-Latn-RS" sz="1200"/>
              <a:t>3,7%.</a:t>
            </a:r>
            <a:endParaRPr lang="en-US" sz="12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107821-154A-4880-A3CC-06C15AD85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35040-22C3-664F-9283-255FA9903375}" type="slidenum">
              <a:rPr lang="de-DE" smtClean="0"/>
              <a:t>17</a:t>
            </a:fld>
            <a:endParaRPr lang="de-DE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FB5E86A0-5309-4961-AA82-97EADEB1C2E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17003900"/>
              </p:ext>
            </p:extLst>
          </p:nvPr>
        </p:nvGraphicFramePr>
        <p:xfrm>
          <a:off x="4872625" y="1597819"/>
          <a:ext cx="7202465" cy="45331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330D8E13-49BA-4216-B131-DCFF56F6A83E}"/>
              </a:ext>
            </a:extLst>
          </p:cNvPr>
          <p:cNvSpPr/>
          <p:nvPr/>
        </p:nvSpPr>
        <p:spPr>
          <a:xfrm>
            <a:off x="6438324" y="1228487"/>
            <a:ext cx="461767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A6005C"/>
                </a:solidFill>
              </a:rPr>
              <a:t> </a:t>
            </a:r>
            <a:r>
              <a:rPr lang="en-US" sz="1400" b="1" dirty="0" err="1">
                <a:solidFill>
                  <a:srgbClr val="A6005C"/>
                </a:solidFill>
              </a:rPr>
              <a:t>Rodne</a:t>
            </a:r>
            <a:r>
              <a:rPr lang="en-US" sz="1400" b="1" dirty="0">
                <a:solidFill>
                  <a:srgbClr val="A6005C"/>
                </a:solidFill>
              </a:rPr>
              <a:t> </a:t>
            </a:r>
            <a:r>
              <a:rPr lang="en-US" sz="1400" b="1" dirty="0" err="1">
                <a:solidFill>
                  <a:srgbClr val="A6005C"/>
                </a:solidFill>
              </a:rPr>
              <a:t>razlike</a:t>
            </a:r>
            <a:r>
              <a:rPr lang="en-US" sz="1400" b="1" dirty="0">
                <a:solidFill>
                  <a:srgbClr val="A6005C"/>
                </a:solidFill>
              </a:rPr>
              <a:t> u </a:t>
            </a:r>
            <a:r>
              <a:rPr lang="en-US" sz="1400" b="1" dirty="0" err="1">
                <a:solidFill>
                  <a:srgbClr val="A6005C"/>
                </a:solidFill>
              </a:rPr>
              <a:t>pogledu</a:t>
            </a:r>
            <a:r>
              <a:rPr lang="en-US" sz="1400" b="1" dirty="0">
                <a:solidFill>
                  <a:srgbClr val="A6005C"/>
                </a:solidFill>
              </a:rPr>
              <a:t> </a:t>
            </a:r>
            <a:r>
              <a:rPr lang="en-US" sz="1400" b="1" dirty="0" err="1">
                <a:solidFill>
                  <a:srgbClr val="A6005C"/>
                </a:solidFill>
              </a:rPr>
              <a:t>osećaja</a:t>
            </a:r>
            <a:r>
              <a:rPr lang="en-US" sz="1400" b="1" dirty="0">
                <a:solidFill>
                  <a:srgbClr val="A6005C"/>
                </a:solidFill>
              </a:rPr>
              <a:t> </a:t>
            </a:r>
            <a:r>
              <a:rPr lang="en-US" sz="1400" b="1" dirty="0" err="1">
                <a:solidFill>
                  <a:srgbClr val="A6005C"/>
                </a:solidFill>
              </a:rPr>
              <a:t>neprijatnosti</a:t>
            </a:r>
            <a:r>
              <a:rPr lang="en-US" sz="1400" b="1" dirty="0">
                <a:solidFill>
                  <a:srgbClr val="A6005C"/>
                </a:solidFill>
              </a:rPr>
              <a:t> u </a:t>
            </a:r>
            <a:r>
              <a:rPr lang="en-US" sz="1400" b="1" dirty="0" err="1">
                <a:solidFill>
                  <a:srgbClr val="A6005C"/>
                </a:solidFill>
              </a:rPr>
              <a:t>saobraćaju</a:t>
            </a:r>
            <a:r>
              <a:rPr lang="en-US" sz="1400" b="1" dirty="0">
                <a:solidFill>
                  <a:srgbClr val="A6005C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220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24" name="think-cell Folie" r:id="rId5" imgW="499" imgH="499" progId="TCLayout.ActiveDocument.1">
                  <p:embed/>
                </p:oleObj>
              </mc:Choice>
              <mc:Fallback>
                <p:oleObj name="think-cell Folie" r:id="rId5" imgW="499" imgH="499" progId="TCLayout.ActiveDocument.1">
                  <p:embed/>
                  <p:pic>
                    <p:nvPicPr>
                      <p:cNvPr id="6" name="Objekt 5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de-DE" sz="230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22347" y="2720655"/>
            <a:ext cx="9947305" cy="1295868"/>
          </a:xfrm>
          <a:solidFill>
            <a:schemeClr val="bg2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600" b="1" i="1" dirty="0">
                <a:solidFill>
                  <a:schemeClr val="accent2"/>
                </a:solidFill>
              </a:rPr>
              <a:t>Transport </a:t>
            </a:r>
            <a:r>
              <a:rPr lang="en-US" sz="3600" b="1" i="1" dirty="0" err="1">
                <a:solidFill>
                  <a:schemeClr val="accent2"/>
                </a:solidFill>
              </a:rPr>
              <a:t>kao</a:t>
            </a:r>
            <a:r>
              <a:rPr lang="en-US" sz="3600" b="1" i="1" dirty="0">
                <a:solidFill>
                  <a:schemeClr val="accent2"/>
                </a:solidFill>
              </a:rPr>
              <a:t> </a:t>
            </a:r>
            <a:r>
              <a:rPr lang="en-US" sz="3600" b="1" i="1" dirty="0" err="1">
                <a:solidFill>
                  <a:schemeClr val="accent2"/>
                </a:solidFill>
              </a:rPr>
              <a:t>faktor</a:t>
            </a:r>
            <a:r>
              <a:rPr lang="en-US" sz="3600" b="1" i="1" dirty="0">
                <a:solidFill>
                  <a:schemeClr val="accent2"/>
                </a:solidFill>
              </a:rPr>
              <a:t> </a:t>
            </a:r>
            <a:r>
              <a:rPr lang="en-US" sz="3600" b="1" i="1" dirty="0" err="1">
                <a:solidFill>
                  <a:schemeClr val="accent2"/>
                </a:solidFill>
              </a:rPr>
              <a:t>koji</a:t>
            </a:r>
            <a:r>
              <a:rPr lang="en-US" sz="3600" b="1" i="1" dirty="0">
                <a:solidFill>
                  <a:schemeClr val="accent2"/>
                </a:solidFill>
              </a:rPr>
              <a:t> </a:t>
            </a:r>
            <a:r>
              <a:rPr lang="en-US" sz="3600" b="1" i="1" dirty="0" err="1">
                <a:solidFill>
                  <a:schemeClr val="accent2"/>
                </a:solidFill>
              </a:rPr>
              <a:t>uti</a:t>
            </a:r>
            <a:r>
              <a:rPr lang="sr-Latn-RS" sz="3600" b="1" i="1" dirty="0" err="1">
                <a:solidFill>
                  <a:schemeClr val="accent2"/>
                </a:solidFill>
              </a:rPr>
              <a:t>če</a:t>
            </a:r>
            <a:r>
              <a:rPr lang="sr-Latn-RS" sz="3600" b="1" i="1" dirty="0">
                <a:solidFill>
                  <a:schemeClr val="accent2"/>
                </a:solidFill>
              </a:rPr>
              <a:t> na socijalnu uključenost i socijalnu participaciju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35040-22C3-664F-9283-255FA9903375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9333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9756027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358" name="think-cell Folie" r:id="rId5" imgW="499" imgH="499" progId="TCLayout.ActiveDocument.1">
                  <p:embed/>
                </p:oleObj>
              </mc:Choice>
              <mc:Fallback>
                <p:oleObj name="think-cell Folie" r:id="rId5" imgW="499" imgH="49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hteck 5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de-DE" sz="230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dirty="0"/>
              <a:t>Obrasci mobilnosti u vezi sa zapošljavanjem i radnim mestom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35040-22C3-664F-9283-255FA9903375}" type="slidenum">
              <a:rPr lang="de-DE" smtClean="0"/>
              <a:t>19</a:t>
            </a:fld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14723" y="1168614"/>
            <a:ext cx="2460000" cy="4574569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00000"/>
              </a:lnSpc>
              <a:spcBef>
                <a:spcPts val="600"/>
              </a:spcBef>
            </a:pPr>
            <a:r>
              <a:rPr lang="sr-Latn-RS" sz="1400" dirty="0"/>
              <a:t>Obrasci mobilnosti u vezi sa zapošljavanjem su izuzetno rodno  segregirani, </a:t>
            </a:r>
            <a:r>
              <a:rPr lang="sr-Latn-RS" sz="1400" b="1" dirty="0"/>
              <a:t>muškarci </a:t>
            </a:r>
            <a:r>
              <a:rPr lang="sr-Latn-RS" sz="1400" dirty="0"/>
              <a:t>mnogo češće od žena</a:t>
            </a:r>
            <a:r>
              <a:rPr lang="en-US" sz="1400" dirty="0"/>
              <a:t> </a:t>
            </a:r>
            <a:r>
              <a:rPr lang="sr-Latn-RS" sz="1400" b="1" dirty="0"/>
              <a:t>koriste automobil za odlazak na posao</a:t>
            </a:r>
            <a:r>
              <a:rPr lang="en-US" sz="1400" dirty="0"/>
              <a:t>, </a:t>
            </a:r>
            <a:r>
              <a:rPr lang="sr-Latn-RS" sz="1400" dirty="0"/>
              <a:t>a</a:t>
            </a:r>
            <a:r>
              <a:rPr lang="en-US" sz="1400" dirty="0"/>
              <a:t> </a:t>
            </a:r>
            <a:r>
              <a:rPr lang="sr-Latn-RS" sz="1400" b="1" dirty="0"/>
              <a:t>žene uglavnom pešače </a:t>
            </a:r>
            <a:r>
              <a:rPr lang="sr-Latn-RS" sz="1400" dirty="0"/>
              <a:t>do posla</a:t>
            </a:r>
            <a:r>
              <a:rPr lang="sr-Latn-RS" sz="1400" b="1" dirty="0"/>
              <a:t> ili koriste javni prevoz.</a:t>
            </a:r>
          </a:p>
          <a:p>
            <a:pPr lvl="0" algn="just">
              <a:lnSpc>
                <a:spcPct val="100000"/>
              </a:lnSpc>
              <a:spcBef>
                <a:spcPts val="600"/>
              </a:spcBef>
            </a:pPr>
            <a:r>
              <a:rPr lang="sr-Latn-RS" sz="1400" dirty="0"/>
              <a:t>Žene se češće žale na </a:t>
            </a:r>
            <a:r>
              <a:rPr lang="sr-Latn-RS" sz="1400" b="1" dirty="0"/>
              <a:t>dužinu putovanja, kašnjenja i  poremećaje</a:t>
            </a:r>
            <a:r>
              <a:rPr lang="en-US" sz="1400" b="1" dirty="0"/>
              <a:t>. </a:t>
            </a:r>
            <a:endParaRPr lang="sr-Latn-RS" sz="1400" b="1" dirty="0"/>
          </a:p>
          <a:p>
            <a:pPr lvl="0" algn="just">
              <a:lnSpc>
                <a:spcPct val="100000"/>
              </a:lnSpc>
              <a:spcBef>
                <a:spcPts val="600"/>
              </a:spcBef>
            </a:pPr>
            <a:r>
              <a:rPr lang="sr-Latn-RS" sz="1400" b="1" dirty="0"/>
              <a:t>Žene iz ruralnih područja mnogo češće u odnosu na žene iz urbanih područja neko drugi prevozi.</a:t>
            </a:r>
            <a:r>
              <a:rPr lang="en-US" sz="1400" dirty="0"/>
              <a:t> 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</a:pPr>
            <a:r>
              <a:rPr lang="sr-Latn-RS" sz="1400" b="1" dirty="0"/>
              <a:t>Poteškoće u vezi sa prevozom ne utiču na pronalaženja posla. </a:t>
            </a:r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4AF31A6B-B697-43D9-B034-2BC0D0A4D3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69169252"/>
              </p:ext>
            </p:extLst>
          </p:nvPr>
        </p:nvGraphicFramePr>
        <p:xfrm>
          <a:off x="3670126" y="1086677"/>
          <a:ext cx="8299625" cy="5007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8" name="Rectangle 17">
            <a:extLst>
              <a:ext uri="{FF2B5EF4-FFF2-40B4-BE49-F238E27FC236}">
                <a16:creationId xmlns:a16="http://schemas.microsoft.com/office/drawing/2014/main" id="{1491BC38-5BC3-4D8B-990A-F492E304050F}"/>
              </a:ext>
            </a:extLst>
          </p:cNvPr>
          <p:cNvSpPr/>
          <p:nvPr/>
        </p:nvSpPr>
        <p:spPr>
          <a:xfrm>
            <a:off x="8923867" y="6026739"/>
            <a:ext cx="2809509" cy="1353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Latn-RS" sz="1200" dirty="0"/>
              <a:t>Izvor</a:t>
            </a:r>
            <a:r>
              <a:rPr lang="en-US" sz="1200" dirty="0"/>
              <a:t>: </a:t>
            </a:r>
            <a:r>
              <a:rPr lang="sr-Latn-RS" sz="1200" dirty="0"/>
              <a:t>Istraživanje (</a:t>
            </a:r>
            <a:r>
              <a:rPr lang="en-US" sz="1200" dirty="0"/>
              <a:t>GETS</a:t>
            </a:r>
            <a:r>
              <a:rPr lang="sr-Latn-RS" sz="1200" dirty="0"/>
              <a:t>)</a:t>
            </a:r>
            <a:r>
              <a:rPr lang="en-US" sz="1200" dirty="0"/>
              <a:t>, n=1</a:t>
            </a:r>
            <a:r>
              <a:rPr lang="sr-Latn-RS" sz="1200" dirty="0"/>
              <a:t>.</a:t>
            </a:r>
            <a:r>
              <a:rPr lang="en-US" sz="1200" dirty="0"/>
              <a:t>324</a:t>
            </a:r>
          </a:p>
        </p:txBody>
      </p:sp>
    </p:spTree>
    <p:extLst>
      <p:ext uri="{BB962C8B-B14F-4D97-AF65-F5344CB8AC3E}">
        <p14:creationId xmlns:p14="http://schemas.microsoft.com/office/powerpoint/2010/main" val="1477471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BA8D85-FA42-49BC-B8CE-195FB8FB4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F9BAC1-B970-4F0A-AFC9-EA36AAAF6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35040-22C3-664F-9283-255FA9903375}" type="slidenum">
              <a:rPr lang="de-DE" smtClean="0"/>
              <a:t>2</a:t>
            </a:fld>
            <a:endParaRPr lang="de-DE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60BA0A66-E94D-486D-AC90-A57ABF0DE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2347" y="2720655"/>
            <a:ext cx="9947305" cy="1295868"/>
          </a:xfrm>
          <a:solidFill>
            <a:schemeClr val="bg2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sr-Latn-RS" sz="3600" b="1" i="1" dirty="0">
                <a:solidFill>
                  <a:schemeClr val="accent2"/>
                </a:solidFill>
              </a:rPr>
              <a:t>Uvod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5078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56" name="think-cell Folie" r:id="rId5" imgW="499" imgH="499" progId="TCLayout.ActiveDocument.1">
                  <p:embed/>
                </p:oleObj>
              </mc:Choice>
              <mc:Fallback>
                <p:oleObj name="think-cell Folie" r:id="rId5" imgW="499" imgH="499" progId="TCLayout.ActiveDocument.1">
                  <p:embed/>
                  <p:pic>
                    <p:nvPicPr>
                      <p:cNvPr id="7" name="Objekt 6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hteck 5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de-DE" sz="230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dirty="0"/>
              <a:t>Obrasci mobilnosti u vezi sa obrazovanjem 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77821" y="1231396"/>
            <a:ext cx="3198359" cy="4674987"/>
          </a:xfrm>
        </p:spPr>
        <p:txBody>
          <a:bodyPr>
            <a:normAutofit fontScale="92500"/>
          </a:bodyPr>
          <a:lstStyle/>
          <a:p>
            <a:pPr lvl="0" algn="just">
              <a:lnSpc>
                <a:spcPct val="100000"/>
              </a:lnSpc>
              <a:spcBef>
                <a:spcPts val="600"/>
              </a:spcBef>
            </a:pPr>
            <a:r>
              <a:rPr lang="sr-Latn-RS" sz="1400" dirty="0"/>
              <a:t>Rodni modaliteti uzrasno specifični.</a:t>
            </a:r>
          </a:p>
          <a:p>
            <a:pPr lvl="0" algn="just">
              <a:lnSpc>
                <a:spcPct val="100000"/>
              </a:lnSpc>
              <a:spcBef>
                <a:spcPts val="600"/>
              </a:spcBef>
            </a:pPr>
            <a:r>
              <a:rPr lang="sr-Latn-RS" sz="1400" dirty="0"/>
              <a:t>Decu predškolskog uzrasta i nižih razreda osnovne škole koju roditelji prate najčešće vode majke. Deca kopiraju obrasce roditelja, ako ih vode majke pešače ili idu prevozom, ako ih vode očevi, idu kolima.</a:t>
            </a:r>
            <a:endParaRPr lang="en-US" sz="1400" dirty="0"/>
          </a:p>
          <a:p>
            <a:pPr algn="just">
              <a:lnSpc>
                <a:spcPct val="100000"/>
              </a:lnSpc>
              <a:spcBef>
                <a:spcPts val="600"/>
              </a:spcBef>
            </a:pPr>
            <a:r>
              <a:rPr lang="sr-Latn-RS" sz="1400" dirty="0"/>
              <a:t>Deca starijih razreda </a:t>
            </a:r>
            <a:r>
              <a:rPr lang="sr-Latn-RS" sz="1400" b="1" dirty="0"/>
              <a:t>dečaci uglavnom pešače, a devojčice najčešće idu autobusom u školu. 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</a:pPr>
            <a:r>
              <a:rPr lang="sr-Latn-RS" sz="1400" dirty="0"/>
              <a:t>Vanškolske aktivnosti</a:t>
            </a:r>
            <a:r>
              <a:rPr lang="en-US" sz="1400" dirty="0"/>
              <a:t> </a:t>
            </a:r>
            <a:r>
              <a:rPr lang="sr-Latn-RS" sz="1400" dirty="0"/>
              <a:t>- </a:t>
            </a:r>
            <a:r>
              <a:rPr lang="sr-Latn-RS" sz="1400" b="1" dirty="0"/>
              <a:t>dečaci češće nego devojčice pešače dok devojčice češće nego dečaci koriste javni prevoz.</a:t>
            </a:r>
          </a:p>
          <a:p>
            <a:pPr lvl="0" algn="just">
              <a:lnSpc>
                <a:spcPct val="100000"/>
              </a:lnSpc>
              <a:spcBef>
                <a:spcPts val="600"/>
              </a:spcBef>
            </a:pPr>
            <a:r>
              <a:rPr lang="sr-Latn-RS" sz="1400" dirty="0"/>
              <a:t>Na studijama r</a:t>
            </a:r>
            <a:r>
              <a:rPr lang="sr-Latn-RS" sz="1400" b="1" dirty="0"/>
              <a:t>odni obrasci preuzimaju oblik opšte slike među odraslima</a:t>
            </a:r>
            <a:r>
              <a:rPr lang="en-US" sz="1400" dirty="0"/>
              <a:t>. M</a:t>
            </a:r>
            <a:r>
              <a:rPr lang="sr-Latn-RS" sz="1400" dirty="0"/>
              <a:t>ladići češće koriste automobil, a devojke javni prevoz. 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35040-22C3-664F-9283-255FA9903375}" type="slidenum">
              <a:rPr lang="de-DE" smtClean="0"/>
              <a:t>20</a:t>
            </a:fld>
            <a:endParaRPr lang="de-DE"/>
          </a:p>
        </p:txBody>
      </p:sp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28BDA681-CA35-48BB-9C43-ED58E53E1ED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72544064"/>
              </p:ext>
            </p:extLst>
          </p:nvPr>
        </p:nvGraphicFramePr>
        <p:xfrm>
          <a:off x="4196219" y="1160061"/>
          <a:ext cx="7995781" cy="48176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3668828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0C072C-3600-41FB-BB0A-61C4D2E496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sr-Latn-RS" dirty="0"/>
              <a:t>Pristup uslugama i sadržajima dokolice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D5195CF-D1D8-4AAF-8AD4-E68D86DAE68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r-Latn-RS" dirty="0"/>
              <a:t>Odlazak u kupovinu, kultura i rekreacija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F0EDAE-6D0D-42E2-A3FA-CEE69250C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/>
              <a:t>Obrasci mobilnosti u vezi sa pristupom javnim i socijalnim uslugama </a:t>
            </a:r>
            <a:r>
              <a:rPr lang="en-US" dirty="0"/>
              <a:t>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8F5322-17D5-4629-A928-BF67395A1FC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19C35040-22C3-664F-9283-255FA9903375}" type="slidenum">
              <a:rPr lang="de-DE" smtClean="0"/>
              <a:t>21</a:t>
            </a:fld>
            <a:endParaRPr lang="de-D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5FE86B-0929-45FE-A758-7201167B85F8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575D7AF-9A72-421C-B930-A89CB22F3FC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>
            <a:normAutofit fontScale="92500" lnSpcReduction="20000"/>
          </a:bodyPr>
          <a:lstStyle/>
          <a:p>
            <a:pPr lvl="0">
              <a:lnSpc>
                <a:spcPct val="120000"/>
              </a:lnSpc>
              <a:spcBef>
                <a:spcPts val="600"/>
              </a:spcBef>
            </a:pPr>
            <a:r>
              <a:rPr lang="sr-Latn-RS" dirty="0"/>
              <a:t>Muškarci češće odlaze u opštinu, stanicu policije, žene češće idu u dom zdravlja, obrazovne ustanove.</a:t>
            </a:r>
          </a:p>
          <a:p>
            <a:pPr lvl="0">
              <a:lnSpc>
                <a:spcPct val="120000"/>
              </a:lnSpc>
              <a:spcBef>
                <a:spcPts val="600"/>
              </a:spcBef>
            </a:pPr>
            <a:r>
              <a:rPr lang="sr-Latn-RS" dirty="0"/>
              <a:t>U pristupu javnim i socijalnim uslugama, muškarci i žene primenjuju opšte obrasce mobilnosti. Žene uglavnom pešače, neko ih drugi vozi ili koriste javni prevoz, dok muškarci uglavnom idu automobilom. </a:t>
            </a:r>
            <a:endParaRPr lang="en-US" dirty="0"/>
          </a:p>
          <a:p>
            <a:pPr algn="just">
              <a:spcBef>
                <a:spcPts val="600"/>
              </a:spcBef>
            </a:pPr>
            <a:r>
              <a:rPr lang="sr-Latn-RS" sz="1600" dirty="0"/>
              <a:t>Žene više posećuju mesta za kupovinu i kulturne događaje, dok muškarci obavljaju društvene aktivnosti poput odlaska u restoran ili kafić, poseta prijateljima i rekreacija. </a:t>
            </a:r>
          </a:p>
          <a:p>
            <a:pPr algn="just">
              <a:spcBef>
                <a:spcPts val="600"/>
              </a:spcBef>
            </a:pPr>
            <a:r>
              <a:rPr lang="sr-Latn-RS" sz="1600" b="1" dirty="0"/>
              <a:t>Značajno više žena nego muškaraca se odriče od korišćenja različitih usluga i društvenih aktivnosti zbog nepostojanja prevoza. </a:t>
            </a:r>
            <a:r>
              <a:rPr lang="sr-Latn-RS" sz="1600" dirty="0"/>
              <a:t>Ovo je posebno vidljivo kada su u pitanju kulturne aktivnosti i kupovina. </a:t>
            </a:r>
          </a:p>
          <a:p>
            <a:pPr algn="just">
              <a:spcBef>
                <a:spcPts val="600"/>
              </a:spcBef>
            </a:pPr>
            <a:r>
              <a:rPr lang="sr-Latn-RS" sz="1600" dirty="0"/>
              <a:t>Primer iz oblasti socijalnih usluga, kvalitativno istraživanje: žene iz ruralnih područja odustaju od učešća u aktivnim merama zapošljavanja zbog nemogućnosti da putuju.</a:t>
            </a:r>
          </a:p>
          <a:p>
            <a:pPr marL="14288" indent="0" algn="just">
              <a:spcBef>
                <a:spcPts val="600"/>
              </a:spcBef>
              <a:buNone/>
            </a:pPr>
            <a:endParaRPr lang="sr-Latn-RS" sz="1600" dirty="0"/>
          </a:p>
          <a:p>
            <a:pPr>
              <a:lnSpc>
                <a:spcPct val="120000"/>
              </a:lnSpc>
              <a:spcBef>
                <a:spcPts val="600"/>
              </a:spcBef>
            </a:pPr>
            <a:endParaRPr lang="sr-Latn-RS" dirty="0"/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A7AB7FAC-64D4-4011-ACFE-87D4C1F3C0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03574007"/>
              </p:ext>
            </p:extLst>
          </p:nvPr>
        </p:nvGraphicFramePr>
        <p:xfrm>
          <a:off x="6514505" y="1704511"/>
          <a:ext cx="4982095" cy="45334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32009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8F5322-17D5-4629-A928-BF67395A1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35040-22C3-664F-9283-255FA9903375}" type="slidenum">
              <a:rPr lang="de-DE" smtClean="0"/>
              <a:t>22</a:t>
            </a:fld>
            <a:endParaRPr lang="de-DE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785FE601-192F-4E4A-B978-3CE01D782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4466" y="2729201"/>
            <a:ext cx="9577282" cy="1110707"/>
          </a:xfrm>
          <a:solidFill>
            <a:schemeClr val="bg2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sr-Latn-RS" sz="3200" b="1" i="1" dirty="0">
                <a:solidFill>
                  <a:schemeClr val="accent2"/>
                </a:solidFill>
              </a:rPr>
              <a:t>Zaposlenost u saobraćajnom sektoru </a:t>
            </a:r>
            <a:endParaRPr lang="en-GB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568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0EDAE-6D0D-42E2-A3FA-CEE69250C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/>
              <a:t>Rodno specifične karakteristike zapošljavanja u sektoru saobraćaja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0C072C-3600-41FB-BB0A-61C4D2E496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250" y="1126435"/>
            <a:ext cx="5314050" cy="5272777"/>
          </a:xfrm>
        </p:spPr>
        <p:txBody>
          <a:bodyPr>
            <a:normAutofit/>
          </a:bodyPr>
          <a:lstStyle/>
          <a:p>
            <a:pPr algn="just"/>
            <a:r>
              <a:rPr lang="sr-Latn-RS" dirty="0"/>
              <a:t>U sektoru saobraćaja u Srbiji pretežno rade muškarci – </a:t>
            </a:r>
            <a:r>
              <a:rPr lang="sr-Latn-RS" b="1" dirty="0"/>
              <a:t>80% </a:t>
            </a:r>
            <a:r>
              <a:rPr lang="sr-Latn-RS" dirty="0"/>
              <a:t>od svih zaposlenih u sektoru saobraćaja</a:t>
            </a:r>
            <a:r>
              <a:rPr lang="en-US" b="1" dirty="0"/>
              <a:t> </a:t>
            </a:r>
            <a:r>
              <a:rPr lang="sr-Latn-RS" b="1" dirty="0"/>
              <a:t>su muškarci, situacija je slična i u EU.</a:t>
            </a:r>
          </a:p>
          <a:p>
            <a:pPr algn="just"/>
            <a:r>
              <a:rPr lang="sr-Latn-RS" dirty="0"/>
              <a:t>Izražena rodna segregacija u zanimanjima: žene uglavnom rade na pozicijama </a:t>
            </a:r>
            <a:r>
              <a:rPr lang="en-US" b="1" dirty="0"/>
              <a:t>a</a:t>
            </a:r>
            <a:r>
              <a:rPr lang="sr-Latn-RS" b="1" dirty="0"/>
              <a:t>dministrativnih službenika ili stručnjaka</a:t>
            </a:r>
            <a:r>
              <a:rPr lang="en-US" dirty="0"/>
              <a:t>, </a:t>
            </a:r>
            <a:r>
              <a:rPr lang="sr-Latn-RS" dirty="0"/>
              <a:t>a muškarci su najčešće zaposleni kao </a:t>
            </a:r>
            <a:r>
              <a:rPr lang="sr-Latn-RS" b="1" dirty="0"/>
              <a:t>vozači i ostalo tehničko osoblje. </a:t>
            </a:r>
            <a:endParaRPr lang="sr-Latn-RS" dirty="0"/>
          </a:p>
          <a:p>
            <a:pPr algn="just"/>
            <a:r>
              <a:rPr lang="sr-Latn-RS" b="1" dirty="0"/>
              <a:t>Žene su češće zaposlene u javnim a muškarci u privatnim preduzećima. </a:t>
            </a:r>
            <a:endParaRPr lang="sr-Latn-RS" dirty="0"/>
          </a:p>
          <a:p>
            <a:pPr algn="just"/>
            <a:r>
              <a:rPr lang="sr-Latn-RS" dirty="0"/>
              <a:t>Žene su mnogo ređe preduzetnice u saobraćaju nego muškarci.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8F5322-17D5-4629-A928-BF67395A1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35040-22C3-664F-9283-255FA9903375}" type="slidenum">
              <a:rPr lang="de-DE" smtClean="0"/>
              <a:t>23</a:t>
            </a:fld>
            <a:endParaRPr lang="de-DE"/>
          </a:p>
        </p:txBody>
      </p:sp>
      <p:graphicFrame>
        <p:nvGraphicFramePr>
          <p:cNvPr id="6" name="Table 11">
            <a:extLst>
              <a:ext uri="{FF2B5EF4-FFF2-40B4-BE49-F238E27FC236}">
                <a16:creationId xmlns:a16="http://schemas.microsoft.com/office/drawing/2014/main" id="{D27D377C-992D-4C48-AB09-4E6D3FC2D6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4107304"/>
              </p:ext>
            </p:extLst>
          </p:nvPr>
        </p:nvGraphicFramePr>
        <p:xfrm>
          <a:off x="5829300" y="1325204"/>
          <a:ext cx="6140449" cy="48853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7207">
                  <a:extLst>
                    <a:ext uri="{9D8B030D-6E8A-4147-A177-3AD203B41FA5}">
                      <a16:colId xmlns:a16="http://schemas.microsoft.com/office/drawing/2014/main" val="1942466116"/>
                    </a:ext>
                  </a:extLst>
                </a:gridCol>
                <a:gridCol w="877207">
                  <a:extLst>
                    <a:ext uri="{9D8B030D-6E8A-4147-A177-3AD203B41FA5}">
                      <a16:colId xmlns:a16="http://schemas.microsoft.com/office/drawing/2014/main" val="37386880"/>
                    </a:ext>
                  </a:extLst>
                </a:gridCol>
                <a:gridCol w="877207">
                  <a:extLst>
                    <a:ext uri="{9D8B030D-6E8A-4147-A177-3AD203B41FA5}">
                      <a16:colId xmlns:a16="http://schemas.microsoft.com/office/drawing/2014/main" val="301913601"/>
                    </a:ext>
                  </a:extLst>
                </a:gridCol>
                <a:gridCol w="877207">
                  <a:extLst>
                    <a:ext uri="{9D8B030D-6E8A-4147-A177-3AD203B41FA5}">
                      <a16:colId xmlns:a16="http://schemas.microsoft.com/office/drawing/2014/main" val="2707651814"/>
                    </a:ext>
                  </a:extLst>
                </a:gridCol>
                <a:gridCol w="877207">
                  <a:extLst>
                    <a:ext uri="{9D8B030D-6E8A-4147-A177-3AD203B41FA5}">
                      <a16:colId xmlns:a16="http://schemas.microsoft.com/office/drawing/2014/main" val="2067827387"/>
                    </a:ext>
                  </a:extLst>
                </a:gridCol>
                <a:gridCol w="877207">
                  <a:extLst>
                    <a:ext uri="{9D8B030D-6E8A-4147-A177-3AD203B41FA5}">
                      <a16:colId xmlns:a16="http://schemas.microsoft.com/office/drawing/2014/main" val="595495555"/>
                    </a:ext>
                  </a:extLst>
                </a:gridCol>
                <a:gridCol w="877207">
                  <a:extLst>
                    <a:ext uri="{9D8B030D-6E8A-4147-A177-3AD203B41FA5}">
                      <a16:colId xmlns:a16="http://schemas.microsoft.com/office/drawing/2014/main" val="403048219"/>
                    </a:ext>
                  </a:extLst>
                </a:gridCol>
              </a:tblGrid>
              <a:tr h="447080">
                <a:tc rowSpan="2">
                  <a:txBody>
                    <a:bodyPr/>
                    <a:lstStyle/>
                    <a:p>
                      <a:pPr marL="0" marR="0" algn="l">
                        <a:lnSpc>
                          <a:spcPts val="12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Zanimanje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gridSpan="3">
                  <a:txBody>
                    <a:bodyPr/>
                    <a:lstStyle/>
                    <a:p>
                      <a:pPr marL="57785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Udeo muškaraca i žena u svakom zanimanju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57785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Stru</a:t>
                      </a:r>
                      <a:r>
                        <a:rPr lang="sr-Latn-RS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ktura zaposlenih žena i muškaraca po zanimanju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8755281"/>
                  </a:ext>
                </a:extLst>
              </a:tr>
              <a:tr h="36181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6990" marR="109855" algn="ctr">
                        <a:lnSpc>
                          <a:spcPts val="1125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sr-Latn-R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Muškarci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8895" marR="110490" algn="ctr">
                        <a:lnSpc>
                          <a:spcPts val="1125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sr-Latn-R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Žene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2070" marR="108585" algn="ctr">
                        <a:lnSpc>
                          <a:spcPts val="1125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sr-Latn-R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Ukupno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3190" marR="187960" algn="ctr">
                        <a:lnSpc>
                          <a:spcPts val="1125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sr-Latn-R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Muškarci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1275" marR="101600" algn="ctr">
                        <a:lnSpc>
                          <a:spcPts val="1125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sr-Latn-R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Žene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13030" marR="168910" algn="ctr">
                        <a:lnSpc>
                          <a:spcPts val="1125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sr-Latn-R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Ukupno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43088294"/>
                  </a:ext>
                </a:extLst>
              </a:tr>
              <a:tr h="361816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165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sr-Latn-R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Rukovodioci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165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72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165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28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165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165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165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165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26933811"/>
                  </a:ext>
                </a:extLst>
              </a:tr>
              <a:tr h="361816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165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sr-Latn-R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Stručnjaci i umetnici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165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46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165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54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165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165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165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165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92935593"/>
                  </a:ext>
                </a:extLst>
              </a:tr>
              <a:tr h="642693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165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sr-Latn-R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Inženjeri, stručni saradnici i tehničari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165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66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165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34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165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165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165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18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165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23759516"/>
                  </a:ext>
                </a:extLst>
              </a:tr>
              <a:tr h="361816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165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sr-Latn-R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Administrativni službenici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165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165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46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165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165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165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165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22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12189956"/>
                  </a:ext>
                </a:extLst>
              </a:tr>
              <a:tr h="431165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165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sr-Latn-R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Uslužna i trgovačka zanimanja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165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165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165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165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165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165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64585533"/>
                  </a:ext>
                </a:extLst>
              </a:tr>
              <a:tr h="361816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165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sr-Latn-R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Zanatlije</a:t>
                      </a:r>
                      <a:r>
                        <a:rPr lang="sr-Latn-RS" sz="1200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i srodni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165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98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165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165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165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165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165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59508216"/>
                  </a:ext>
                </a:extLst>
              </a:tr>
              <a:tr h="574211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165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sr-Latn-R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Rukovaoci mašinama i postrojenjima, monteri i vozači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165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99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165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165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165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58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165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165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47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33019175"/>
                  </a:ext>
                </a:extLst>
              </a:tr>
              <a:tr h="361816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165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sr-Latn-R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Jednostavna zanimanja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165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78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165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165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165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165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165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2849156"/>
                  </a:ext>
                </a:extLst>
              </a:tr>
              <a:tr h="361816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165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sr-Latn-R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Ukupno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165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165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165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165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165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165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97873043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487AD395-95AF-49FE-81DD-932CAD4B4267}"/>
              </a:ext>
            </a:extLst>
          </p:cNvPr>
          <p:cNvSpPr/>
          <p:nvPr/>
        </p:nvSpPr>
        <p:spPr>
          <a:xfrm>
            <a:off x="6284875" y="1031842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1200" b="1" dirty="0">
                <a:solidFill>
                  <a:srgbClr val="A6005C"/>
                </a:solidFill>
              </a:rPr>
              <a:t> Struktura zaposlenih u sektoru saobraćaja po zanimanju i polu, u % u 2018.</a:t>
            </a:r>
            <a:endParaRPr lang="LID4096" sz="1200" dirty="0">
              <a:solidFill>
                <a:srgbClr val="A6005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302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78" name="think-cell Folie" r:id="rId5" imgW="499" imgH="499" progId="TCLayout.ActiveDocument.1">
                  <p:embed/>
                </p:oleObj>
              </mc:Choice>
              <mc:Fallback>
                <p:oleObj name="think-cell Folie" r:id="rId5" imgW="499" imgH="499" progId="TCLayout.ActiveDocument.1">
                  <p:embed/>
                  <p:pic>
                    <p:nvPicPr>
                      <p:cNvPr id="7" name="Objekt 6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hteck 5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de-DE" sz="230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554037" y="6413502"/>
            <a:ext cx="10715549" cy="350836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35040-22C3-664F-9283-255FA9903375}" type="slidenum">
              <a:rPr lang="de-DE" smtClean="0"/>
              <a:t>24</a:t>
            </a:fld>
            <a:endParaRPr lang="de-DE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7FCCBD14-6BDB-4546-B7EC-41EE20F5D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4466" y="2729201"/>
            <a:ext cx="9577282" cy="1110707"/>
          </a:xfrm>
          <a:solidFill>
            <a:schemeClr val="bg2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sr-Latn-RS" sz="3200" b="1" i="1" dirty="0">
                <a:solidFill>
                  <a:schemeClr val="accent2"/>
                </a:solidFill>
              </a:rPr>
              <a:t>Preporuke</a:t>
            </a:r>
            <a:endParaRPr lang="en-US" sz="3200" b="1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88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30" name="think-cell Folie" r:id="rId5" imgW="499" imgH="499" progId="TCLayout.ActiveDocument.1">
                  <p:embed/>
                </p:oleObj>
              </mc:Choice>
              <mc:Fallback>
                <p:oleObj name="think-cell Folie" r:id="rId5" imgW="499" imgH="499" progId="TCLayout.ActiveDocument.1">
                  <p:embed/>
                  <p:pic>
                    <p:nvPicPr>
                      <p:cNvPr id="7" name="Objekt 6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hteck 5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de-DE" sz="230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dirty="0"/>
              <a:t>Preporuke</a:t>
            </a:r>
            <a:r>
              <a:rPr lang="en-US" dirty="0"/>
              <a:t>: </a:t>
            </a:r>
            <a:r>
              <a:rPr lang="sr-Latn-RS" dirty="0"/>
              <a:t>Rodni aspekti obrazaca </a:t>
            </a:r>
            <a:r>
              <a:rPr lang="sr-Latn-RS" sz="2600" dirty="0"/>
              <a:t>mobilnosti u Srbiji</a:t>
            </a:r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554037" y="6413502"/>
            <a:ext cx="10715549" cy="350836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35040-22C3-664F-9283-255FA9903375}" type="slidenum">
              <a:rPr lang="de-DE" smtClean="0"/>
              <a:t>25</a:t>
            </a:fld>
            <a:endParaRPr lang="de-DE"/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23FDE277-2EFC-4A36-A11F-66C17ACC62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529" y="1139688"/>
            <a:ext cx="11784221" cy="5035826"/>
          </a:xfrm>
        </p:spPr>
        <p:txBody>
          <a:bodyPr>
            <a:normAutofit fontScale="92500" lnSpcReduction="20000"/>
          </a:bodyPr>
          <a:lstStyle/>
          <a:p>
            <a:r>
              <a:rPr lang="sr-Latn-RS" b="1" dirty="0">
                <a:solidFill>
                  <a:srgbClr val="A6005C"/>
                </a:solidFill>
              </a:rPr>
              <a:t>Integrisanje rodne perspektive u definisanje politika i mera, upravljanje sektorom saobraćaja</a:t>
            </a:r>
            <a:r>
              <a:rPr lang="en-US" b="1" dirty="0">
                <a:solidFill>
                  <a:srgbClr val="A6005C"/>
                </a:solidFill>
              </a:rPr>
              <a:t>.</a:t>
            </a:r>
            <a:r>
              <a:rPr lang="sr-Latn-RS" b="1" dirty="0">
                <a:solidFill>
                  <a:srgbClr val="A6005C"/>
                </a:solidFill>
              </a:rPr>
              <a:t> </a:t>
            </a:r>
            <a:r>
              <a:rPr lang="sr-Latn-RS" dirty="0"/>
              <a:t>Principi</a:t>
            </a:r>
            <a:r>
              <a:rPr lang="en-US" dirty="0"/>
              <a:t>:</a:t>
            </a:r>
          </a:p>
          <a:p>
            <a:pPr lvl="1"/>
            <a:r>
              <a:rPr lang="sr-Latn-RS" b="1" dirty="0"/>
              <a:t>Mogućnosti</a:t>
            </a:r>
            <a:r>
              <a:rPr lang="en-US" b="1" dirty="0"/>
              <a:t> za </a:t>
            </a:r>
            <a:r>
              <a:rPr lang="en-US" b="1" dirty="0" err="1"/>
              <a:t>žene</a:t>
            </a:r>
            <a:r>
              <a:rPr lang="en-US" b="1" dirty="0"/>
              <a:t> da </a:t>
            </a:r>
            <a:r>
              <a:rPr lang="en-US" b="1" dirty="0" err="1"/>
              <a:t>organizuju</a:t>
            </a:r>
            <a:r>
              <a:rPr lang="en-US" b="1" dirty="0"/>
              <a:t> </a:t>
            </a:r>
            <a:r>
              <a:rPr lang="en-US" b="1" dirty="0" err="1"/>
              <a:t>prevoz</a:t>
            </a:r>
            <a:r>
              <a:rPr lang="en-US" b="1" dirty="0"/>
              <a:t> </a:t>
            </a:r>
            <a:r>
              <a:rPr lang="en-US" b="1" dirty="0" err="1"/>
              <a:t>na</a:t>
            </a:r>
            <a:r>
              <a:rPr lang="en-US" b="1" dirty="0"/>
              <a:t> </a:t>
            </a:r>
            <a:r>
              <a:rPr lang="en-US" b="1" dirty="0" err="1"/>
              <a:t>samostalniji</a:t>
            </a:r>
            <a:r>
              <a:rPr lang="en-US" b="1" dirty="0"/>
              <a:t> </a:t>
            </a:r>
            <a:r>
              <a:rPr lang="en-US" b="1" dirty="0" err="1"/>
              <a:t>način</a:t>
            </a:r>
            <a:r>
              <a:rPr lang="en-US" b="1" dirty="0"/>
              <a:t> </a:t>
            </a:r>
            <a:r>
              <a:rPr lang="en-US" dirty="0" err="1"/>
              <a:t>treba</a:t>
            </a:r>
            <a:r>
              <a:rPr lang="en-US" dirty="0"/>
              <a:t> </a:t>
            </a:r>
            <a:r>
              <a:rPr lang="en-US" dirty="0" err="1"/>
              <a:t>povećati</a:t>
            </a:r>
            <a:r>
              <a:rPr lang="en-US" dirty="0"/>
              <a:t> </a:t>
            </a:r>
            <a:r>
              <a:rPr lang="en-US" dirty="0" err="1"/>
              <a:t>ravnomernijim</a:t>
            </a:r>
            <a:r>
              <a:rPr lang="en-US" dirty="0"/>
              <a:t> </a:t>
            </a:r>
            <a:r>
              <a:rPr lang="en-US" dirty="0" err="1"/>
              <a:t>učešćem</a:t>
            </a:r>
            <a:r>
              <a:rPr lang="en-US" dirty="0"/>
              <a:t> </a:t>
            </a:r>
            <a:r>
              <a:rPr lang="en-US" dirty="0" err="1"/>
              <a:t>privatnih</a:t>
            </a:r>
            <a:r>
              <a:rPr lang="en-US" dirty="0"/>
              <a:t> </a:t>
            </a:r>
            <a:r>
              <a:rPr lang="en-US" dirty="0" err="1"/>
              <a:t>transportnih</a:t>
            </a:r>
            <a:r>
              <a:rPr lang="en-US" dirty="0"/>
              <a:t> </a:t>
            </a:r>
            <a:r>
              <a:rPr lang="en-US" dirty="0" err="1"/>
              <a:t>resursa</a:t>
            </a:r>
            <a:r>
              <a:rPr lang="en-US" dirty="0"/>
              <a:t> (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što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automobili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motocikli</a:t>
            </a:r>
            <a:r>
              <a:rPr lang="en-US" dirty="0"/>
              <a:t>),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raznovrsnijom</a:t>
            </a:r>
            <a:r>
              <a:rPr lang="en-US" dirty="0"/>
              <a:t> </a:t>
            </a:r>
            <a:r>
              <a:rPr lang="en-US" dirty="0" err="1"/>
              <a:t>ponudom</a:t>
            </a:r>
            <a:r>
              <a:rPr lang="en-US" dirty="0"/>
              <a:t> </a:t>
            </a:r>
            <a:r>
              <a:rPr lang="en-US" dirty="0" err="1"/>
              <a:t>javnog</a:t>
            </a:r>
            <a:r>
              <a:rPr lang="en-US" dirty="0"/>
              <a:t> </a:t>
            </a:r>
            <a:r>
              <a:rPr lang="en-US" dirty="0" err="1"/>
              <a:t>prevoza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prevoznih</a:t>
            </a:r>
            <a:r>
              <a:rPr lang="en-US" dirty="0"/>
              <a:t> </a:t>
            </a:r>
            <a:r>
              <a:rPr lang="en-US" dirty="0" err="1"/>
              <a:t>usluga</a:t>
            </a:r>
            <a:r>
              <a:rPr lang="en-US" dirty="0"/>
              <a:t> (</a:t>
            </a:r>
            <a:r>
              <a:rPr lang="en-US" dirty="0" err="1"/>
              <a:t>uključujući</a:t>
            </a:r>
            <a:r>
              <a:rPr lang="en-US" dirty="0"/>
              <a:t> </a:t>
            </a:r>
            <a:r>
              <a:rPr lang="en-US" dirty="0" err="1"/>
              <a:t>usluge</a:t>
            </a:r>
            <a:r>
              <a:rPr lang="en-US" dirty="0"/>
              <a:t> </a:t>
            </a:r>
            <a:r>
              <a:rPr lang="en-US" dirty="0" err="1"/>
              <a:t>zajedničke</a:t>
            </a:r>
            <a:r>
              <a:rPr lang="en-US" dirty="0"/>
              <a:t> </a:t>
            </a:r>
            <a:r>
              <a:rPr lang="en-US" dirty="0" err="1"/>
              <a:t>mobilnosti</a:t>
            </a:r>
            <a:r>
              <a:rPr lang="en-US" dirty="0"/>
              <a:t>). Mere za </a:t>
            </a:r>
            <a:r>
              <a:rPr lang="en-US" dirty="0" err="1"/>
              <a:t>podsticanje</a:t>
            </a:r>
            <a:r>
              <a:rPr lang="en-US" dirty="0"/>
              <a:t> </a:t>
            </a:r>
            <a:r>
              <a:rPr lang="en-US" dirty="0" err="1"/>
              <a:t>žena</a:t>
            </a:r>
            <a:r>
              <a:rPr lang="en-US" dirty="0"/>
              <a:t> da </a:t>
            </a:r>
            <a:r>
              <a:rPr lang="en-US" dirty="0" err="1"/>
              <a:t>uče</a:t>
            </a:r>
            <a:r>
              <a:rPr lang="en-US" dirty="0"/>
              <a:t> da </a:t>
            </a:r>
            <a:r>
              <a:rPr lang="en-US" dirty="0" err="1"/>
              <a:t>voze</a:t>
            </a:r>
            <a:r>
              <a:rPr lang="en-US" dirty="0"/>
              <a:t>, </a:t>
            </a:r>
            <a:r>
              <a:rPr lang="en-US" dirty="0" err="1"/>
              <a:t>dobijaju</a:t>
            </a:r>
            <a:r>
              <a:rPr lang="en-US" dirty="0"/>
              <a:t> </a:t>
            </a:r>
            <a:r>
              <a:rPr lang="en-US" dirty="0" err="1"/>
              <a:t>vozačke</a:t>
            </a:r>
            <a:r>
              <a:rPr lang="en-US" dirty="0"/>
              <a:t> </a:t>
            </a:r>
            <a:r>
              <a:rPr lang="en-US" dirty="0" err="1"/>
              <a:t>dozvole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da </a:t>
            </a:r>
            <a:r>
              <a:rPr lang="en-US" dirty="0" err="1"/>
              <a:t>poseduju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dele automobile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muškarcima</a:t>
            </a:r>
            <a:r>
              <a:rPr lang="en-US" dirty="0"/>
              <a:t> u </a:t>
            </a:r>
            <a:r>
              <a:rPr lang="en-US" dirty="0" err="1"/>
              <a:t>domaćinstvima</a:t>
            </a:r>
            <a:r>
              <a:rPr lang="en-US" dirty="0"/>
              <a:t> </a:t>
            </a:r>
            <a:r>
              <a:rPr lang="en-US" dirty="0" err="1"/>
              <a:t>trebalo</a:t>
            </a:r>
            <a:r>
              <a:rPr lang="en-US" dirty="0"/>
              <a:t> bi da </a:t>
            </a:r>
            <a:r>
              <a:rPr lang="en-US" dirty="0" err="1"/>
              <a:t>budu</a:t>
            </a:r>
            <a:r>
              <a:rPr lang="en-US" dirty="0"/>
              <a:t> deo </a:t>
            </a:r>
            <a:r>
              <a:rPr lang="en-US" dirty="0" err="1"/>
              <a:t>drugih</a:t>
            </a:r>
            <a:r>
              <a:rPr lang="en-US" dirty="0"/>
              <a:t> </a:t>
            </a:r>
            <a:r>
              <a:rPr lang="en-US" dirty="0" err="1"/>
              <a:t>mera</a:t>
            </a:r>
            <a:r>
              <a:rPr lang="en-US" dirty="0"/>
              <a:t> </a:t>
            </a:r>
            <a:r>
              <a:rPr lang="en-US" dirty="0" err="1"/>
              <a:t>usmerenih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postizanje</a:t>
            </a:r>
            <a:r>
              <a:rPr lang="en-US" dirty="0"/>
              <a:t> </a:t>
            </a:r>
            <a:r>
              <a:rPr lang="en-US" dirty="0" err="1"/>
              <a:t>pravičnijih</a:t>
            </a:r>
            <a:r>
              <a:rPr lang="en-US" dirty="0"/>
              <a:t> </a:t>
            </a:r>
            <a:r>
              <a:rPr lang="en-US" dirty="0" err="1"/>
              <a:t>rodnih</a:t>
            </a:r>
            <a:r>
              <a:rPr lang="en-US" dirty="0"/>
              <a:t> </a:t>
            </a:r>
            <a:r>
              <a:rPr lang="en-US" dirty="0" err="1"/>
              <a:t>odnosa</a:t>
            </a:r>
            <a:r>
              <a:rPr lang="en-US" dirty="0"/>
              <a:t> u </a:t>
            </a:r>
            <a:r>
              <a:rPr lang="en-US" dirty="0" err="1"/>
              <a:t>privatnoj</a:t>
            </a:r>
            <a:r>
              <a:rPr lang="en-US" dirty="0"/>
              <a:t> </a:t>
            </a:r>
            <a:r>
              <a:rPr lang="en-US" dirty="0" err="1"/>
              <a:t>sferi</a:t>
            </a:r>
            <a:r>
              <a:rPr lang="en-US" dirty="0"/>
              <a:t> </a:t>
            </a:r>
            <a:r>
              <a:rPr lang="en-US" dirty="0" err="1"/>
              <a:t>domaćinstva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porodice</a:t>
            </a:r>
            <a:r>
              <a:rPr lang="en-US" dirty="0"/>
              <a:t>.</a:t>
            </a:r>
            <a:endParaRPr lang="sr-Latn-RS" dirty="0"/>
          </a:p>
          <a:p>
            <a:pPr lvl="1"/>
            <a:r>
              <a:rPr lang="en-US" b="1" dirty="0" err="1"/>
              <a:t>Poboljšanje</a:t>
            </a:r>
            <a:r>
              <a:rPr lang="en-US" b="1" dirty="0"/>
              <a:t> </a:t>
            </a:r>
            <a:r>
              <a:rPr lang="en-US" b="1" dirty="0" err="1"/>
              <a:t>javnog</a:t>
            </a:r>
            <a:r>
              <a:rPr lang="en-US" b="1" dirty="0"/>
              <a:t> </a:t>
            </a:r>
            <a:r>
              <a:rPr lang="en-US" b="1" dirty="0" err="1"/>
              <a:t>prevoza</a:t>
            </a:r>
            <a:r>
              <a:rPr lang="en-US" b="1" dirty="0"/>
              <a:t> mora da </a:t>
            </a:r>
            <a:r>
              <a:rPr lang="en-US" b="1" dirty="0" err="1"/>
              <a:t>posveti</a:t>
            </a:r>
            <a:r>
              <a:rPr lang="en-US" b="1" dirty="0"/>
              <a:t> </a:t>
            </a:r>
            <a:r>
              <a:rPr lang="en-US" b="1" dirty="0" err="1"/>
              <a:t>pažnju</a:t>
            </a:r>
            <a:r>
              <a:rPr lang="en-US" b="1" dirty="0"/>
              <a:t> </a:t>
            </a:r>
            <a:r>
              <a:rPr lang="en-US" b="1" dirty="0" err="1"/>
              <a:t>ženama</a:t>
            </a:r>
            <a:r>
              <a:rPr lang="en-US" b="1" dirty="0"/>
              <a:t>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predstavljaju</a:t>
            </a:r>
            <a:r>
              <a:rPr lang="en-US" dirty="0"/>
              <a:t> </a:t>
            </a:r>
            <a:r>
              <a:rPr lang="en-US" dirty="0" err="1"/>
              <a:t>većinu</a:t>
            </a:r>
            <a:r>
              <a:rPr lang="en-US" dirty="0"/>
              <a:t> </a:t>
            </a:r>
            <a:r>
              <a:rPr lang="en-US" dirty="0" err="1"/>
              <a:t>korisnika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nekoliko</a:t>
            </a:r>
            <a:r>
              <a:rPr lang="en-US" dirty="0"/>
              <a:t> </a:t>
            </a:r>
            <a:r>
              <a:rPr lang="en-US" dirty="0" err="1"/>
              <a:t>načina</a:t>
            </a:r>
            <a:r>
              <a:rPr lang="en-US" dirty="0"/>
              <a:t> (</a:t>
            </a:r>
            <a:r>
              <a:rPr lang="en-US" dirty="0" err="1"/>
              <a:t>npr</a:t>
            </a:r>
            <a:r>
              <a:rPr lang="en-US" dirty="0"/>
              <a:t>. </a:t>
            </a:r>
            <a:r>
              <a:rPr lang="sr-Latn-RS" dirty="0"/>
              <a:t>s</a:t>
            </a:r>
            <a:r>
              <a:rPr lang="en-US" dirty="0" err="1"/>
              <a:t>manjenjem</a:t>
            </a:r>
            <a:r>
              <a:rPr lang="en-US" dirty="0"/>
              <a:t> </a:t>
            </a:r>
            <a:r>
              <a:rPr lang="en-US" dirty="0" err="1"/>
              <a:t>kašnjenja</a:t>
            </a:r>
            <a:r>
              <a:rPr lang="en-US" dirty="0"/>
              <a:t>, </a:t>
            </a:r>
            <a:r>
              <a:rPr lang="en-US" dirty="0" err="1"/>
              <a:t>sinhronizacijom</a:t>
            </a:r>
            <a:r>
              <a:rPr lang="en-US" dirty="0"/>
              <a:t> </a:t>
            </a:r>
            <a:r>
              <a:rPr lang="en-US" dirty="0" err="1"/>
              <a:t>rasporeda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poboljšanjem</a:t>
            </a:r>
            <a:r>
              <a:rPr lang="en-US" dirty="0"/>
              <a:t> </a:t>
            </a:r>
            <a:r>
              <a:rPr lang="en-US" dirty="0" err="1"/>
              <a:t>sigurnosti</a:t>
            </a:r>
            <a:r>
              <a:rPr lang="en-US" dirty="0"/>
              <a:t>), </a:t>
            </a:r>
            <a:r>
              <a:rPr lang="en-US" dirty="0" err="1"/>
              <a:t>ali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sr-Latn-RS" dirty="0"/>
              <a:t>omogućiti da intermodalno ponašanje pokretljivosti bude lakše i bez stresa.</a:t>
            </a:r>
            <a:endParaRPr lang="en-US" dirty="0"/>
          </a:p>
          <a:p>
            <a:pPr lvl="1"/>
            <a:r>
              <a:rPr lang="sr-Latn-RS" b="1" dirty="0"/>
              <a:t>P</a:t>
            </a:r>
            <a:r>
              <a:rPr lang="en-US" b="1" dirty="0" err="1"/>
              <a:t>oboljšanje</a:t>
            </a:r>
            <a:r>
              <a:rPr lang="en-US" b="1" dirty="0"/>
              <a:t> </a:t>
            </a:r>
            <a:r>
              <a:rPr lang="en-US" b="1" dirty="0" err="1"/>
              <a:t>javnog</a:t>
            </a:r>
            <a:r>
              <a:rPr lang="en-US" b="1" dirty="0"/>
              <a:t> </a:t>
            </a:r>
            <a:r>
              <a:rPr lang="en-US" b="1" dirty="0" err="1"/>
              <a:t>prevoza</a:t>
            </a:r>
            <a:r>
              <a:rPr lang="en-US" b="1" dirty="0"/>
              <a:t> </a:t>
            </a:r>
            <a:r>
              <a:rPr lang="en-US" b="1" dirty="0" err="1"/>
              <a:t>i</a:t>
            </a:r>
            <a:r>
              <a:rPr lang="en-US" b="1" dirty="0"/>
              <a:t> </a:t>
            </a:r>
            <a:r>
              <a:rPr lang="en-US" b="1" dirty="0" err="1"/>
              <a:t>usluga</a:t>
            </a:r>
            <a:r>
              <a:rPr lang="en-US" b="1" dirty="0"/>
              <a:t> </a:t>
            </a:r>
            <a:r>
              <a:rPr lang="en-US" b="1" dirty="0" err="1"/>
              <a:t>zajedničke</a:t>
            </a:r>
            <a:r>
              <a:rPr lang="en-US" b="1" dirty="0"/>
              <a:t> </a:t>
            </a:r>
            <a:r>
              <a:rPr lang="en-US" b="1" dirty="0" err="1"/>
              <a:t>mobilnosti</a:t>
            </a:r>
            <a:r>
              <a:rPr lang="en-US" b="1" dirty="0"/>
              <a:t> </a:t>
            </a:r>
            <a:r>
              <a:rPr lang="en-US" b="1" dirty="0" err="1"/>
              <a:t>trebalo</a:t>
            </a:r>
            <a:r>
              <a:rPr lang="en-US" b="1" dirty="0"/>
              <a:t> bi da </a:t>
            </a:r>
            <a:r>
              <a:rPr lang="en-US" b="1" dirty="0" err="1"/>
              <a:t>privuče</a:t>
            </a:r>
            <a:r>
              <a:rPr lang="en-US" b="1" dirty="0"/>
              <a:t> </a:t>
            </a:r>
            <a:r>
              <a:rPr lang="en-US" b="1" dirty="0" err="1"/>
              <a:t>muškarce</a:t>
            </a:r>
            <a:r>
              <a:rPr lang="en-US" b="1" dirty="0"/>
              <a:t> </a:t>
            </a:r>
            <a:r>
              <a:rPr lang="en-US" dirty="0"/>
              <a:t>da </a:t>
            </a:r>
            <a:r>
              <a:rPr lang="en-US" dirty="0" err="1"/>
              <a:t>koriste</a:t>
            </a:r>
            <a:r>
              <a:rPr lang="en-US" dirty="0"/>
              <a:t> </a:t>
            </a:r>
            <a:r>
              <a:rPr lang="en-US" dirty="0" err="1"/>
              <a:t>više</a:t>
            </a:r>
            <a:r>
              <a:rPr lang="en-US" dirty="0"/>
              <a:t> </a:t>
            </a:r>
            <a:r>
              <a:rPr lang="en-US" dirty="0" err="1"/>
              <a:t>ovih</a:t>
            </a:r>
            <a:r>
              <a:rPr lang="en-US" dirty="0"/>
              <a:t> </a:t>
            </a:r>
            <a:r>
              <a:rPr lang="en-US" dirty="0" err="1"/>
              <a:t>mogućnosti</a:t>
            </a:r>
            <a:r>
              <a:rPr lang="en-US" dirty="0"/>
              <a:t> </a:t>
            </a:r>
            <a:r>
              <a:rPr lang="en-US" dirty="0" err="1"/>
              <a:t>mobilnosti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da </a:t>
            </a:r>
            <a:r>
              <a:rPr lang="en-US" dirty="0" err="1"/>
              <a:t>smanji</a:t>
            </a:r>
            <a:r>
              <a:rPr lang="en-US" dirty="0"/>
              <a:t> </a:t>
            </a:r>
            <a:r>
              <a:rPr lang="en-US" dirty="0" err="1"/>
              <a:t>upotrebu</a:t>
            </a:r>
            <a:r>
              <a:rPr lang="en-US" dirty="0"/>
              <a:t> </a:t>
            </a:r>
            <a:r>
              <a:rPr lang="en-US" dirty="0" err="1"/>
              <a:t>automobila</a:t>
            </a:r>
            <a:r>
              <a:rPr lang="en-US" dirty="0"/>
              <a:t> </a:t>
            </a:r>
            <a:r>
              <a:rPr lang="sr-Latn-RS" dirty="0"/>
              <a:t>koji se javljaju kao</a:t>
            </a:r>
            <a:r>
              <a:rPr lang="en-US" dirty="0"/>
              <a:t> </a:t>
            </a:r>
            <a:r>
              <a:rPr lang="en-US" dirty="0" err="1"/>
              <a:t>problematičn</a:t>
            </a:r>
            <a:r>
              <a:rPr lang="sr-Latn-RS" dirty="0"/>
              <a:t>i</a:t>
            </a:r>
            <a:r>
              <a:rPr lang="en-US" dirty="0"/>
              <a:t> u </a:t>
            </a:r>
            <a:r>
              <a:rPr lang="en-US" dirty="0" err="1"/>
              <a:t>pogledu</a:t>
            </a:r>
            <a:r>
              <a:rPr lang="en-US" dirty="0"/>
              <a:t> </a:t>
            </a:r>
            <a:r>
              <a:rPr lang="en-US" dirty="0" err="1"/>
              <a:t>zagušenja</a:t>
            </a:r>
            <a:r>
              <a:rPr lang="en-US" dirty="0"/>
              <a:t> u </a:t>
            </a:r>
            <a:r>
              <a:rPr lang="en-US" dirty="0" err="1"/>
              <a:t>velikim</a:t>
            </a:r>
            <a:r>
              <a:rPr lang="en-US" dirty="0"/>
              <a:t> </a:t>
            </a:r>
            <a:r>
              <a:rPr lang="en-US" dirty="0" err="1"/>
              <a:t>gradovima</a:t>
            </a:r>
            <a:r>
              <a:rPr lang="en-US" dirty="0"/>
              <a:t>, </a:t>
            </a:r>
            <a:r>
              <a:rPr lang="en-US" dirty="0" err="1"/>
              <a:t>bezbednosnih</a:t>
            </a:r>
            <a:r>
              <a:rPr lang="en-US" dirty="0"/>
              <a:t> </a:t>
            </a:r>
            <a:r>
              <a:rPr lang="en-US" dirty="0" err="1"/>
              <a:t>rizika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zaštite</a:t>
            </a:r>
            <a:r>
              <a:rPr lang="en-US" dirty="0"/>
              <a:t> </a:t>
            </a:r>
            <a:r>
              <a:rPr lang="en-US" dirty="0" err="1"/>
              <a:t>životne</a:t>
            </a:r>
            <a:r>
              <a:rPr lang="en-US" dirty="0"/>
              <a:t> </a:t>
            </a:r>
            <a:r>
              <a:rPr lang="en-US" dirty="0" err="1"/>
              <a:t>sredine</a:t>
            </a:r>
            <a:r>
              <a:rPr lang="en-US" dirty="0"/>
              <a:t>.</a:t>
            </a:r>
          </a:p>
          <a:p>
            <a:pPr lvl="1"/>
            <a:r>
              <a:rPr lang="sr-Latn-RS" b="1" dirty="0"/>
              <a:t>Planiranje saobraćaja treba da bude zasnovano na podacima u lokalnim zajednicama, sa ciljem unapređenja socijalne uključenosti. </a:t>
            </a:r>
            <a:endParaRPr lang="en-US" dirty="0"/>
          </a:p>
          <a:p>
            <a:pPr lvl="1"/>
            <a:r>
              <a:rPr lang="sr-Latn-RS" b="1" dirty="0"/>
              <a:t>Podsticanje aktivne mobilnosti: pešačenje, korišćenje bicikala, zajedničko korišćenje prevoznih sredstava, unapređivanje infrastrukture i podizanje svesti.</a:t>
            </a:r>
            <a:endParaRPr lang="en-US" dirty="0"/>
          </a:p>
          <a:p>
            <a:pPr lvl="1"/>
            <a:r>
              <a:rPr lang="sr-Latn-RS" b="1" dirty="0"/>
              <a:t>Unapređivanje bezbednosti: nadzorne kamere, osvetljenje, identifikacije vozača, sos sistemi.</a:t>
            </a:r>
            <a:endParaRPr lang="en-US" dirty="0"/>
          </a:p>
          <a:p>
            <a:r>
              <a:rPr lang="sr-Latn-RS" b="1" dirty="0"/>
              <a:t>Skup mera usmerenih na smanjenje segregacije u obrazovanju i unapređivanje rodne ravnopravnosti zaposlenosti u sektoru saobraćaja: </a:t>
            </a:r>
            <a:r>
              <a:rPr lang="sr-Latn-RS" dirty="0"/>
              <a:t>podsticanje devojaka da se školuju za netradicionalna zanimanja i zapošljavaju u tim zanimanjima, afirmativne mere zapošljavanja žena u sektoru, praćenje i akcioni planovi za RR velikih autoprevoznika.</a:t>
            </a:r>
          </a:p>
        </p:txBody>
      </p:sp>
    </p:spTree>
    <p:extLst>
      <p:ext uri="{BB962C8B-B14F-4D97-AF65-F5344CB8AC3E}">
        <p14:creationId xmlns:p14="http://schemas.microsoft.com/office/powerpoint/2010/main" val="2534829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F9066-2894-4437-AC60-E9504A60F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Naredni koraci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B2F667-1C7B-4C3B-9248-8E9BE290BD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Obezbediti rodno razvrstane podatke</a:t>
            </a:r>
          </a:p>
          <a:p>
            <a:r>
              <a:rPr lang="sr-Latn-RS" dirty="0"/>
              <a:t>Produbiti saznanja u različitim aspektima kako bi se definisale odgovarajuće mere-  na primer, zašto žene ređe poseduju automobile, imaju vozačke dozvole, zašto ređe voze bicikle?</a:t>
            </a:r>
          </a:p>
          <a:p>
            <a:r>
              <a:rPr lang="sr-Latn-RS" dirty="0"/>
              <a:t>Definisanje nacionalne politike.</a:t>
            </a:r>
          </a:p>
          <a:p>
            <a:r>
              <a:rPr lang="sr-Latn-RS" dirty="0"/>
              <a:t>Prenošenje modela planiranja na lokalne samouprave.</a:t>
            </a:r>
          </a:p>
          <a:p>
            <a:r>
              <a:rPr lang="sr-Latn-RS" dirty="0"/>
              <a:t>Rad sa prevoznicima: podizanje svesti, vodiči za integrisanje rodne perspektive u planiranje saobraćaja i sl.</a:t>
            </a:r>
          </a:p>
          <a:p>
            <a:pPr marL="14288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604CF1-A998-46E6-9F3F-7F4E1F0C3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717BD1-DB9B-4665-B7F7-FB2B5C94E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35040-22C3-664F-9283-255FA9903375}" type="slidenum">
              <a:rPr lang="de-DE" smtClean="0"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4285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435" name="think-cell Folie" r:id="rId5" imgW="499" imgH="499" progId="TCLayout.ActiveDocument.1">
                  <p:embed/>
                </p:oleObj>
              </mc:Choice>
              <mc:Fallback>
                <p:oleObj name="think-cell Folie" r:id="rId5" imgW="499" imgH="499" progId="TCLayout.ActiveDocument.1">
                  <p:embed/>
                  <p:pic>
                    <p:nvPicPr>
                      <p:cNvPr id="7" name="Objekt 6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hteck 5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de-DE" sz="230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Learning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abroad</a:t>
            </a:r>
            <a:r>
              <a:rPr lang="de-DE" dirty="0"/>
              <a:t>: Superblocks, </a:t>
            </a:r>
            <a:r>
              <a:rPr lang="de-DE" dirty="0" err="1"/>
              <a:t>shared</a:t>
            </a:r>
            <a:r>
              <a:rPr lang="de-DE" dirty="0"/>
              <a:t> </a:t>
            </a:r>
            <a:r>
              <a:rPr lang="de-DE" dirty="0" err="1"/>
              <a:t>mobility</a:t>
            </a:r>
            <a:r>
              <a:rPr lang="de-DE" dirty="0"/>
              <a:t>, </a:t>
            </a:r>
            <a:r>
              <a:rPr lang="de-DE" dirty="0" err="1"/>
              <a:t>parking</a:t>
            </a:r>
            <a:r>
              <a:rPr lang="de-DE" dirty="0"/>
              <a:t> </a:t>
            </a:r>
            <a:r>
              <a:rPr lang="de-DE" dirty="0" err="1"/>
              <a:t>days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anti-</a:t>
            </a:r>
            <a:r>
              <a:rPr lang="de-DE" dirty="0" err="1"/>
              <a:t>harassment</a:t>
            </a:r>
            <a:r>
              <a:rPr lang="de-DE" dirty="0"/>
              <a:t> </a:t>
            </a:r>
            <a:r>
              <a:rPr lang="de-DE" dirty="0" err="1"/>
              <a:t>campaigns</a:t>
            </a:r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/>
              <a:t>Sources</a:t>
            </a:r>
            <a:r>
              <a:rPr lang="de-DE" dirty="0"/>
              <a:t>: </a:t>
            </a:r>
            <a:r>
              <a:rPr lang="de-DE" dirty="0">
                <a:hlinkClick r:id="rId7"/>
              </a:rPr>
              <a:t>https://barcelonarchitecturewalks.com/superblocks</a:t>
            </a:r>
            <a:r>
              <a:rPr lang="de-DE" dirty="0"/>
              <a:t>, 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www.greencity.de/projekt/parking-day/ </a:t>
            </a:r>
            <a:endParaRPr lang="en-IE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35040-22C3-664F-9283-255FA9903375}" type="slidenum">
              <a:rPr lang="de-DE" smtClean="0"/>
              <a:t>27</a:t>
            </a:fld>
            <a:endParaRPr lang="de-DE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8484" y="1568680"/>
            <a:ext cx="4956615" cy="3504482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22" t="808" r="522" b="-808"/>
          <a:stretch/>
        </p:blipFill>
        <p:spPr>
          <a:xfrm>
            <a:off x="5526713" y="1890157"/>
            <a:ext cx="2465496" cy="3183005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555119" y="2131681"/>
            <a:ext cx="3361692" cy="2521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754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112DAD6-5F55-4F25-AD7D-92C67556BF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6035" y="5577500"/>
            <a:ext cx="2943549" cy="933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29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41" name="think-cell Folie" r:id="rId5" imgW="499" imgH="499" progId="TCLayout.ActiveDocument.1">
                  <p:embed/>
                </p:oleObj>
              </mc:Choice>
              <mc:Fallback>
                <p:oleObj name="think-cell Folie" r:id="rId5" imgW="499" imgH="499" progId="TCLayout.ActiveDocument.1">
                  <p:embed/>
                  <p:pic>
                    <p:nvPicPr>
                      <p:cNvPr id="7" name="Objekt 6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hteck 5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de-DE" sz="230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dirty="0"/>
              <a:t>Pristup i metodologija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9C35040-22C3-664F-9283-255FA9903375}" type="slidenum">
              <a:rPr lang="de-DE" smtClean="0"/>
              <a:t>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BEB2AD7F-D95D-4458-B10D-EAB9DE6F31F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33935" y="1238015"/>
            <a:ext cx="3336621" cy="4824883"/>
          </a:xfrm>
        </p:spPr>
        <p:txBody>
          <a:bodyPr>
            <a:normAutofit lnSpcReduction="10000"/>
          </a:bodyPr>
          <a:lstStyle/>
          <a:p>
            <a:r>
              <a:rPr lang="sr-Latn-RS" sz="1300" b="1" dirty="0">
                <a:solidFill>
                  <a:schemeClr val="accent2"/>
                </a:solidFill>
              </a:rPr>
              <a:t>Glavna svrha projekta </a:t>
            </a:r>
            <a:endParaRPr lang="en-US" sz="1300" b="1" dirty="0">
              <a:solidFill>
                <a:schemeClr val="accent2"/>
              </a:solidFill>
            </a:endParaRPr>
          </a:p>
          <a:p>
            <a:pPr lvl="1"/>
            <a:r>
              <a:rPr lang="en-US" sz="1300" dirty="0" err="1"/>
              <a:t>Opis</a:t>
            </a:r>
            <a:r>
              <a:rPr lang="en-US" sz="1300" dirty="0"/>
              <a:t> </a:t>
            </a:r>
            <a:r>
              <a:rPr lang="en-US" sz="1300" dirty="0" err="1"/>
              <a:t>stanja</a:t>
            </a:r>
            <a:r>
              <a:rPr lang="en-US" sz="1300" dirty="0"/>
              <a:t> </a:t>
            </a:r>
            <a:r>
              <a:rPr lang="sr-Latn-RS" sz="1300" dirty="0"/>
              <a:t>za politike i mere u skladu sa potrebama žena i muškaraca</a:t>
            </a:r>
          </a:p>
          <a:p>
            <a:pPr lvl="1"/>
            <a:r>
              <a:rPr lang="sr-Latn-RS" sz="1300" dirty="0"/>
              <a:t>Mere za razvoj saobraćaja koja doprinosi transorfmaciji rodnih odnosa</a:t>
            </a:r>
          </a:p>
          <a:p>
            <a:r>
              <a:rPr lang="sr-Latn-RS" sz="1300" b="1" dirty="0">
                <a:solidFill>
                  <a:srgbClr val="A6005C"/>
                </a:solidFill>
              </a:rPr>
              <a:t>Glavni ciljevi</a:t>
            </a:r>
            <a:endParaRPr lang="sr-Latn-RS" sz="1300" dirty="0">
              <a:solidFill>
                <a:srgbClr val="22282E"/>
              </a:solidFill>
            </a:endParaRPr>
          </a:p>
          <a:p>
            <a:pPr lvl="1">
              <a:lnSpc>
                <a:spcPct val="8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sr-Latn-RS" sz="1300" dirty="0"/>
              <a:t>Rodno specifično obrasci mobilnost</a:t>
            </a:r>
            <a:r>
              <a:rPr lang="en-US" sz="1300" dirty="0" err="1"/>
              <a:t>i</a:t>
            </a:r>
            <a:r>
              <a:rPr lang="sr-Latn-RS" sz="1300" dirty="0"/>
              <a:t>;</a:t>
            </a:r>
          </a:p>
          <a:p>
            <a:pPr lvl="1">
              <a:lnSpc>
                <a:spcPct val="8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sr-Latn-RS" sz="1300" dirty="0"/>
              <a:t>Rodne r</a:t>
            </a:r>
            <a:r>
              <a:rPr lang="en-US" sz="1300" dirty="0" err="1"/>
              <a:t>azlike</a:t>
            </a:r>
            <a:r>
              <a:rPr lang="en-US" sz="1300" dirty="0"/>
              <a:t> </a:t>
            </a:r>
            <a:r>
              <a:rPr lang="en-US" sz="1300" dirty="0" err="1"/>
              <a:t>i</a:t>
            </a:r>
            <a:r>
              <a:rPr lang="en-US" sz="1300" dirty="0"/>
              <a:t> </a:t>
            </a:r>
            <a:r>
              <a:rPr lang="en-US" sz="1300" dirty="0" err="1"/>
              <a:t>nejednakosti</a:t>
            </a:r>
            <a:r>
              <a:rPr lang="en-US" sz="1300" dirty="0"/>
              <a:t> u </a:t>
            </a:r>
            <a:r>
              <a:rPr lang="en-US" sz="1300" dirty="0" err="1"/>
              <a:t>dostupnosti</a:t>
            </a:r>
            <a:r>
              <a:rPr lang="en-US" sz="1300" dirty="0"/>
              <a:t>, </a:t>
            </a:r>
            <a:r>
              <a:rPr lang="sr-Latn-RS" sz="1300" dirty="0"/>
              <a:t>priuštivosti</a:t>
            </a:r>
            <a:r>
              <a:rPr lang="en-US" sz="1300" dirty="0"/>
              <a:t>, </a:t>
            </a:r>
            <a:r>
              <a:rPr lang="en-US" sz="1300" dirty="0" err="1"/>
              <a:t>pristupačnosti</a:t>
            </a:r>
            <a:r>
              <a:rPr lang="en-US" sz="1300" dirty="0"/>
              <a:t> </a:t>
            </a:r>
            <a:r>
              <a:rPr lang="en-US" sz="1300" dirty="0" err="1"/>
              <a:t>i</a:t>
            </a:r>
            <a:r>
              <a:rPr lang="en-US" sz="1300" dirty="0"/>
              <a:t> </a:t>
            </a:r>
            <a:r>
              <a:rPr lang="en-US" sz="1300" dirty="0" err="1"/>
              <a:t>prihvatljivosti</a:t>
            </a:r>
            <a:r>
              <a:rPr lang="en-US" sz="1300" dirty="0"/>
              <a:t>;</a:t>
            </a:r>
            <a:endParaRPr lang="sr-Latn-RS" sz="1300" dirty="0"/>
          </a:p>
          <a:p>
            <a:pPr lvl="1">
              <a:lnSpc>
                <a:spcPct val="8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sz="1300" dirty="0" err="1"/>
              <a:t>Rodne</a:t>
            </a:r>
            <a:r>
              <a:rPr lang="en-US" sz="1300" dirty="0"/>
              <a:t> </a:t>
            </a:r>
            <a:r>
              <a:rPr lang="en-US" sz="1300" dirty="0" err="1"/>
              <a:t>razlike</a:t>
            </a:r>
            <a:r>
              <a:rPr lang="en-US" sz="1300" dirty="0"/>
              <a:t> u </a:t>
            </a:r>
            <a:r>
              <a:rPr lang="en-US" sz="1300" dirty="0" err="1"/>
              <a:t>pristupu</a:t>
            </a:r>
            <a:r>
              <a:rPr lang="en-US" sz="1300" dirty="0"/>
              <a:t> </a:t>
            </a:r>
            <a:r>
              <a:rPr lang="en-US" sz="1300" dirty="0" err="1"/>
              <a:t>raznim</a:t>
            </a:r>
            <a:r>
              <a:rPr lang="en-US" sz="1300" dirty="0"/>
              <a:t> </a:t>
            </a:r>
            <a:r>
              <a:rPr lang="en-US" sz="1300" dirty="0" err="1"/>
              <a:t>javnim</a:t>
            </a:r>
            <a:r>
              <a:rPr lang="en-US" sz="1300" dirty="0"/>
              <a:t> </a:t>
            </a:r>
            <a:r>
              <a:rPr lang="en-US" sz="1300" dirty="0" err="1"/>
              <a:t>i</a:t>
            </a:r>
            <a:r>
              <a:rPr lang="en-US" sz="1300" dirty="0"/>
              <a:t> </a:t>
            </a:r>
            <a:r>
              <a:rPr lang="en-US" sz="1300" dirty="0" err="1"/>
              <a:t>socijalnim</a:t>
            </a:r>
            <a:r>
              <a:rPr lang="en-US" sz="1300" dirty="0"/>
              <a:t> </a:t>
            </a:r>
            <a:r>
              <a:rPr lang="en-US" sz="1300" dirty="0" err="1"/>
              <a:t>uslugama</a:t>
            </a:r>
            <a:r>
              <a:rPr lang="en-US" sz="1300" dirty="0"/>
              <a:t> </a:t>
            </a:r>
            <a:r>
              <a:rPr lang="en-US" sz="1300" dirty="0" err="1"/>
              <a:t>zbog</a:t>
            </a:r>
            <a:r>
              <a:rPr lang="en-US" sz="1300" dirty="0"/>
              <a:t> </a:t>
            </a:r>
            <a:r>
              <a:rPr lang="en-US" sz="1300" dirty="0" err="1"/>
              <a:t>razlika</a:t>
            </a:r>
            <a:r>
              <a:rPr lang="en-US" sz="1300" dirty="0"/>
              <a:t> u </a:t>
            </a:r>
            <a:r>
              <a:rPr lang="en-US" sz="1300" dirty="0" err="1"/>
              <a:t>pristupu</a:t>
            </a:r>
            <a:r>
              <a:rPr lang="en-US" sz="1300" dirty="0"/>
              <a:t> </a:t>
            </a:r>
            <a:r>
              <a:rPr lang="en-US" sz="1300" dirty="0" err="1"/>
              <a:t>transportu</a:t>
            </a:r>
            <a:r>
              <a:rPr lang="en-US" sz="1300" dirty="0"/>
              <a:t>;</a:t>
            </a:r>
          </a:p>
          <a:p>
            <a:pPr lvl="1">
              <a:lnSpc>
                <a:spcPct val="8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sz="1300" dirty="0" err="1"/>
              <a:t>Rodno</a:t>
            </a:r>
            <a:r>
              <a:rPr lang="en-US" sz="1300" dirty="0"/>
              <a:t> </a:t>
            </a:r>
            <a:r>
              <a:rPr lang="en-US" sz="1300" dirty="0" err="1"/>
              <a:t>specifični</a:t>
            </a:r>
            <a:r>
              <a:rPr lang="en-US" sz="1300" dirty="0"/>
              <a:t> </a:t>
            </a:r>
            <a:r>
              <a:rPr lang="en-US" sz="1300" dirty="0" err="1"/>
              <a:t>rizici</a:t>
            </a:r>
            <a:r>
              <a:rPr lang="en-US" sz="1300" dirty="0"/>
              <a:t>, </a:t>
            </a:r>
            <a:r>
              <a:rPr lang="en-US" sz="1300" dirty="0" err="1"/>
              <a:t>obrasci</a:t>
            </a:r>
            <a:r>
              <a:rPr lang="en-US" sz="1300" dirty="0"/>
              <a:t> </a:t>
            </a:r>
            <a:r>
              <a:rPr lang="en-US" sz="1300" dirty="0" err="1"/>
              <a:t>diskriminacije</a:t>
            </a:r>
            <a:r>
              <a:rPr lang="en-US" sz="1300" dirty="0"/>
              <a:t> </a:t>
            </a:r>
            <a:r>
              <a:rPr lang="en-US" sz="1300" dirty="0" err="1"/>
              <a:t>i</a:t>
            </a:r>
            <a:r>
              <a:rPr lang="en-US" sz="1300" dirty="0"/>
              <a:t> </a:t>
            </a:r>
            <a:r>
              <a:rPr lang="en-US" sz="1300" dirty="0" err="1"/>
              <a:t>izloženosti</a:t>
            </a:r>
            <a:r>
              <a:rPr lang="en-US" sz="1300" dirty="0"/>
              <a:t> </a:t>
            </a:r>
            <a:r>
              <a:rPr lang="en-US" sz="1300" dirty="0" err="1"/>
              <a:t>nasilju</a:t>
            </a:r>
            <a:r>
              <a:rPr lang="en-US" sz="1300" dirty="0"/>
              <a:t>;</a:t>
            </a:r>
          </a:p>
          <a:p>
            <a:pPr lvl="1">
              <a:spcBef>
                <a:spcPts val="600"/>
              </a:spcBef>
              <a:buFont typeface="+mj-lt"/>
              <a:buAutoNum type="arabicPeriod"/>
            </a:pPr>
            <a:r>
              <a:rPr lang="pl-PL" sz="1300" dirty="0"/>
              <a:t>Rodni aspekti zapošljavanja u transportnom sektoru.</a:t>
            </a:r>
          </a:p>
          <a:p>
            <a:endParaRPr lang="en-US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E23BAFA6-BB9F-4375-B5DB-0F7F66DDE4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3202680"/>
              </p:ext>
            </p:extLst>
          </p:nvPr>
        </p:nvGraphicFramePr>
        <p:xfrm>
          <a:off x="3686052" y="1792717"/>
          <a:ext cx="5239507" cy="33669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12151">
                  <a:extLst>
                    <a:ext uri="{9D8B030D-6E8A-4147-A177-3AD203B41FA5}">
                      <a16:colId xmlns:a16="http://schemas.microsoft.com/office/drawing/2014/main" val="3076732511"/>
                    </a:ext>
                  </a:extLst>
                </a:gridCol>
                <a:gridCol w="2627356">
                  <a:extLst>
                    <a:ext uri="{9D8B030D-6E8A-4147-A177-3AD203B41FA5}">
                      <a16:colId xmlns:a16="http://schemas.microsoft.com/office/drawing/2014/main" val="511122299"/>
                    </a:ext>
                  </a:extLst>
                </a:gridCol>
              </a:tblGrid>
              <a:tr h="160009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600" dirty="0">
                          <a:effectLst/>
                        </a:rPr>
                        <a:t>Dostupnost</a:t>
                      </a:r>
                      <a:r>
                        <a:rPr lang="en-US" sz="1600" dirty="0">
                          <a:effectLst/>
                        </a:rPr>
                        <a:t>: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400" dirty="0">
                          <a:effectLst/>
                        </a:rPr>
                        <a:t>Pešačenje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400" dirty="0">
                          <a:effectLst/>
                        </a:rPr>
                        <a:t>Korišćenje bicikla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400" dirty="0">
                          <a:effectLst/>
                        </a:rPr>
                        <a:t>Dostupni javni prevoz 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400" dirty="0">
                          <a:effectLst/>
                        </a:rPr>
                        <a:t>Dostupne usluge prevoza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400" dirty="0">
                          <a:effectLst/>
                        </a:rPr>
                        <a:t>Odgovarajuća infrastruktura za MIS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600" dirty="0">
                          <a:effectLst/>
                        </a:rPr>
                        <a:t>Priuštivost</a:t>
                      </a:r>
                      <a:r>
                        <a:rPr lang="en-US" sz="1600" dirty="0">
                          <a:effectLst/>
                        </a:rPr>
                        <a:t>: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400" noProof="0" dirty="0">
                          <a:effectLst/>
                        </a:rPr>
                        <a:t>Resursi domaćinstva/pojedinca</a:t>
                      </a:r>
                      <a:r>
                        <a:rPr lang="sr-Latn-RS" sz="1400" baseline="0" noProof="0" dirty="0">
                          <a:effectLst/>
                        </a:rPr>
                        <a:t> za prevoz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400" dirty="0">
                          <a:effectLst/>
                        </a:rPr>
                        <a:t>Priuštivost javnog i privatnog prevoza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99732133"/>
                  </a:ext>
                </a:extLst>
              </a:tr>
              <a:tr h="176688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Pristupačnost:</a:t>
                      </a:r>
                      <a:endParaRPr lang="en-US" sz="16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400" noProof="0" dirty="0">
                          <a:effectLst/>
                        </a:rPr>
                        <a:t>Pristup individualnom i javnom prevozu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400" noProof="0" dirty="0">
                          <a:effectLst/>
                        </a:rPr>
                        <a:t>Pristup infrastrukturi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400" noProof="0" dirty="0">
                          <a:effectLst/>
                        </a:rPr>
                        <a:t>Pristup mestima interesovanja (POIs)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r>
                        <a:rPr lang="sr-Latn-RS" sz="1600" b="1" dirty="0">
                          <a:effectLst/>
                        </a:rPr>
                        <a:t>Prihvatljivost:</a:t>
                      </a:r>
                      <a:endParaRPr lang="en-US" sz="1100" b="1" dirty="0">
                        <a:effectLst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400" b="1" noProof="0" dirty="0">
                          <a:effectLst/>
                        </a:rPr>
                        <a:t>Bezbednost i sigurnost u javnom i privatnom prevozu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400" b="1" noProof="0" dirty="0">
                          <a:effectLst/>
                        </a:rPr>
                        <a:t>Privlačnost javnog prevoza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400" b="1" noProof="0" dirty="0">
                          <a:effectLst/>
                        </a:rPr>
                        <a:t>Privlačnost usluga prevoza</a:t>
                      </a:r>
                      <a:endParaRPr lang="sr-Latn-RS" sz="1400" b="1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7982572"/>
                  </a:ext>
                </a:extLst>
              </a:tr>
            </a:tbl>
          </a:graphicData>
        </a:graphic>
      </p:graphicFrame>
      <p:grpSp>
        <p:nvGrpSpPr>
          <p:cNvPr id="9" name="Group 8">
            <a:extLst>
              <a:ext uri="{FF2B5EF4-FFF2-40B4-BE49-F238E27FC236}">
                <a16:creationId xmlns:a16="http://schemas.microsoft.com/office/drawing/2014/main" id="{630856D2-008C-49B3-8C3C-88DDF6F59327}"/>
              </a:ext>
            </a:extLst>
          </p:cNvPr>
          <p:cNvGrpSpPr>
            <a:grpSpLocks/>
          </p:cNvGrpSpPr>
          <p:nvPr/>
        </p:nvGrpSpPr>
        <p:grpSpPr bwMode="auto">
          <a:xfrm>
            <a:off x="7668577" y="5746020"/>
            <a:ext cx="3314700" cy="2315324"/>
            <a:chOff x="3686" y="1551"/>
            <a:chExt cx="5220" cy="2071"/>
          </a:xfrm>
        </p:grpSpPr>
        <p:cxnSp>
          <p:nvCxnSpPr>
            <p:cNvPr id="10" name="Line 1713">
              <a:extLst>
                <a:ext uri="{FF2B5EF4-FFF2-40B4-BE49-F238E27FC236}">
                  <a16:creationId xmlns:a16="http://schemas.microsoft.com/office/drawing/2014/main" id="{A8C356AD-AF22-4DC7-904A-5A89C9C22A9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307" y="1574"/>
              <a:ext cx="0" cy="2026"/>
            </a:xfrm>
            <a:prstGeom prst="line">
              <a:avLst/>
            </a:prstGeom>
            <a:noFill/>
            <a:ln w="28575">
              <a:solidFill>
                <a:srgbClr val="D9D9D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" name="AutoShape 1712">
              <a:extLst>
                <a:ext uri="{FF2B5EF4-FFF2-40B4-BE49-F238E27FC236}">
                  <a16:creationId xmlns:a16="http://schemas.microsoft.com/office/drawing/2014/main" id="{AA9D18A4-E266-4B7F-9109-514F696ED6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6" y="1773"/>
              <a:ext cx="1960" cy="1576"/>
            </a:xfrm>
            <a:custGeom>
              <a:avLst/>
              <a:gdLst>
                <a:gd name="T0" fmla="+- 0 5654 4217"/>
                <a:gd name="T1" fmla="*/ T0 w 1960"/>
                <a:gd name="T2" fmla="+- 0 3349 1774"/>
                <a:gd name="T3" fmla="*/ 3349 h 1576"/>
                <a:gd name="T4" fmla="+- 0 5392 4217"/>
                <a:gd name="T5" fmla="*/ T4 w 1960"/>
                <a:gd name="T6" fmla="+- 0 1774 1774"/>
                <a:gd name="T7" fmla="*/ 1774 h 1576"/>
                <a:gd name="T8" fmla="+- 0 6176 4217"/>
                <a:gd name="T9" fmla="*/ T8 w 1960"/>
                <a:gd name="T10" fmla="+- 0 2449 1774"/>
                <a:gd name="T11" fmla="*/ 2449 h 1576"/>
                <a:gd name="T12" fmla="+- 0 4217 4217"/>
                <a:gd name="T13" fmla="*/ T12 w 1960"/>
                <a:gd name="T14" fmla="+- 0 2787 1774"/>
                <a:gd name="T15" fmla="*/ 2787 h 157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0" h="1576">
                  <a:moveTo>
                    <a:pt x="1437" y="1575"/>
                  </a:moveTo>
                  <a:lnTo>
                    <a:pt x="1175" y="0"/>
                  </a:lnTo>
                  <a:moveTo>
                    <a:pt x="1959" y="675"/>
                  </a:moveTo>
                  <a:lnTo>
                    <a:pt x="0" y="1013"/>
                  </a:lnTo>
                </a:path>
              </a:pathLst>
            </a:custGeom>
            <a:noFill/>
            <a:ln w="9525">
              <a:solidFill>
                <a:srgbClr val="D9D9D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cxnSp>
          <p:nvCxnSpPr>
            <p:cNvPr id="12" name="Line 1711">
              <a:extLst>
                <a:ext uri="{FF2B5EF4-FFF2-40B4-BE49-F238E27FC236}">
                  <a16:creationId xmlns:a16="http://schemas.microsoft.com/office/drawing/2014/main" id="{4378D8C6-2F99-44E6-B40D-B0D9365ED93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086" y="2024"/>
              <a:ext cx="1306" cy="1576"/>
            </a:xfrm>
            <a:prstGeom prst="line">
              <a:avLst/>
            </a:prstGeom>
            <a:noFill/>
            <a:ln w="28575">
              <a:solidFill>
                <a:srgbClr val="D9D9D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" name="AutoShape 1710">
              <a:extLst>
                <a:ext uri="{FF2B5EF4-FFF2-40B4-BE49-F238E27FC236}">
                  <a16:creationId xmlns:a16="http://schemas.microsoft.com/office/drawing/2014/main" id="{0AE689D6-9FBD-4244-A898-7DCCE8B81D8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4" y="2126"/>
              <a:ext cx="2221" cy="1111"/>
            </a:xfrm>
            <a:custGeom>
              <a:avLst/>
              <a:gdLst>
                <a:gd name="T0" fmla="+- 0 5654 3694"/>
                <a:gd name="T1" fmla="*/ T0 w 2221"/>
                <a:gd name="T2" fmla="+- 0 2126 2126"/>
                <a:gd name="T3" fmla="*/ 2126 h 1111"/>
                <a:gd name="T4" fmla="+- 0 3694 3694"/>
                <a:gd name="T5" fmla="*/ T4 w 2221"/>
                <a:gd name="T6" fmla="+- 0 2689 2126"/>
                <a:gd name="T7" fmla="*/ 2689 h 1111"/>
                <a:gd name="T8" fmla="+- 0 5915 3694"/>
                <a:gd name="T9" fmla="*/ T8 w 2221"/>
                <a:gd name="T10" fmla="+- 0 3237 2126"/>
                <a:gd name="T11" fmla="*/ 3237 h 1111"/>
                <a:gd name="T12" fmla="+- 0 3825 3694"/>
                <a:gd name="T13" fmla="*/ T12 w 2221"/>
                <a:gd name="T14" fmla="+- 0 3012 2126"/>
                <a:gd name="T15" fmla="*/ 3012 h 111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221" h="1111">
                  <a:moveTo>
                    <a:pt x="1960" y="0"/>
                  </a:moveTo>
                  <a:lnTo>
                    <a:pt x="0" y="563"/>
                  </a:lnTo>
                  <a:moveTo>
                    <a:pt x="2221" y="1111"/>
                  </a:moveTo>
                  <a:lnTo>
                    <a:pt x="131" y="886"/>
                  </a:lnTo>
                </a:path>
              </a:pathLst>
            </a:custGeom>
            <a:noFill/>
            <a:ln w="9525">
              <a:solidFill>
                <a:srgbClr val="D9D9D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0B0C7BA8-06A0-4C5F-AE05-611D28B62D24}"/>
                </a:ext>
              </a:extLst>
            </p:cNvPr>
            <p:cNvPicPr>
              <a:picLocks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3" y="2040"/>
              <a:ext cx="2783" cy="13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50C3E926-A05D-45A2-801A-A85669B75607}"/>
              </a:ext>
            </a:extLst>
          </p:cNvPr>
          <p:cNvSpPr txBox="1"/>
          <p:nvPr/>
        </p:nvSpPr>
        <p:spPr>
          <a:xfrm>
            <a:off x="3861069" y="1305523"/>
            <a:ext cx="51098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KPU za </a:t>
            </a:r>
            <a:r>
              <a:rPr lang="en-US" sz="1400" b="1" dirty="0" err="1"/>
              <a:t>dimenziju</a:t>
            </a:r>
            <a:r>
              <a:rPr lang="en-US" sz="1400" b="1" dirty="0"/>
              <a:t> </a:t>
            </a:r>
            <a:r>
              <a:rPr lang="en-US" sz="1400" b="1" dirty="0" err="1"/>
              <a:t>rodne</a:t>
            </a:r>
            <a:r>
              <a:rPr lang="en-US" sz="1400" b="1" dirty="0"/>
              <a:t> </a:t>
            </a:r>
            <a:r>
              <a:rPr lang="en-US" sz="1400" b="1" dirty="0" err="1"/>
              <a:t>ravnopravnosti</a:t>
            </a:r>
            <a:r>
              <a:rPr lang="en-US" sz="1400" b="1" dirty="0"/>
              <a:t> u </a:t>
            </a:r>
            <a:r>
              <a:rPr lang="en-US" sz="1400" b="1" dirty="0" err="1"/>
              <a:t>saobraćaju</a:t>
            </a:r>
            <a:r>
              <a:rPr lang="en-US" sz="1400" b="1" dirty="0"/>
              <a:t>  dimension</a:t>
            </a:r>
            <a:endParaRPr lang="LID4096" sz="1400" dirty="0"/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7049CDD0-3A42-47D1-9BDD-049DB9FB3E39}"/>
              </a:ext>
            </a:extLst>
          </p:cNvPr>
          <p:cNvSpPr txBox="1">
            <a:spLocks/>
          </p:cNvSpPr>
          <p:nvPr/>
        </p:nvSpPr>
        <p:spPr>
          <a:xfrm>
            <a:off x="9008110" y="1179024"/>
            <a:ext cx="3029402" cy="41744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7188" indent="-3429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rgbClr val="A6005C"/>
              </a:buClr>
              <a:buSzPct val="120000"/>
              <a:buFont typeface="Arial" panose="020B0604020202020204" pitchFamily="34" charset="0"/>
              <a:buChar char="•"/>
              <a:tabLst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328613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rgbClr val="A6005C"/>
              </a:buClr>
              <a:buSzPct val="100000"/>
              <a:buFont typeface="Courier New" panose="02070309020205020404" pitchFamily="49" charset="0"/>
              <a:buChar char="o"/>
              <a:tabLst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98525" indent="-182563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rgbClr val="A6005C"/>
              </a:buClr>
              <a:buFont typeface="Symbol" pitchFamily="2" charset="2"/>
              <a:buChar char="-"/>
              <a:tabLst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55700" indent="-214313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rgbClr val="A6005C"/>
              </a:buClr>
              <a:buFont typeface="Wingdings" pitchFamily="2" charset="2"/>
              <a:buChar char="ü"/>
              <a:tabLst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39850" indent="-1841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rgbClr val="A6005C"/>
              </a:buClr>
              <a:buFont typeface="Wingdings" pitchFamily="2" charset="2"/>
              <a:buChar char="Ø"/>
              <a:tabLst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288" indent="0">
              <a:buNone/>
            </a:pPr>
            <a:r>
              <a:rPr lang="sr-Latn-RS" sz="1300" b="1" dirty="0">
                <a:solidFill>
                  <a:schemeClr val="accent2"/>
                </a:solidFill>
              </a:rPr>
              <a:t>Mešovita metodologija</a:t>
            </a:r>
          </a:p>
          <a:p>
            <a:pPr>
              <a:buFont typeface="+mj-lt"/>
              <a:buAutoNum type="arabicPeriod"/>
            </a:pPr>
            <a:r>
              <a:rPr lang="sr-Latn-RS" sz="1400" b="1" dirty="0"/>
              <a:t>Desk istraživanje </a:t>
            </a:r>
          </a:p>
          <a:p>
            <a:pPr>
              <a:buFont typeface="+mj-lt"/>
              <a:buAutoNum type="arabicPeriod"/>
            </a:pPr>
            <a:r>
              <a:rPr lang="sr-Latn-RS" sz="1400" b="1" dirty="0"/>
              <a:t>Kvalitativno istraživanje: 38 intervjua </a:t>
            </a:r>
            <a:r>
              <a:rPr lang="sr-Latn-RS" sz="1400" dirty="0"/>
              <a:t>(</a:t>
            </a:r>
            <a:r>
              <a:rPr lang="sr-Latn-RS" sz="1400" b="1" dirty="0"/>
              <a:t>29</a:t>
            </a:r>
            <a:r>
              <a:rPr lang="sr-Latn-RS" sz="1400" dirty="0"/>
              <a:t> sa opštinskim akterima i </a:t>
            </a:r>
            <a:r>
              <a:rPr lang="sr-Latn-RS" sz="1400" b="1" dirty="0"/>
              <a:t>9</a:t>
            </a:r>
            <a:r>
              <a:rPr lang="sr-Latn-RS" sz="1400" dirty="0"/>
              <a:t> sa pružaocima usluga prevoza) </a:t>
            </a:r>
          </a:p>
          <a:p>
            <a:pPr>
              <a:buFont typeface="+mj-lt"/>
              <a:buAutoNum type="arabicPeriod"/>
            </a:pPr>
            <a:r>
              <a:rPr lang="sr-Latn-RS" sz="1400" b="1" dirty="0"/>
              <a:t>8 fokus grupnih diskusija </a:t>
            </a:r>
            <a:r>
              <a:rPr lang="sr-Latn-RS" sz="1400" dirty="0"/>
              <a:t>(FGD) sa </a:t>
            </a:r>
            <a:r>
              <a:rPr lang="vi-VN" sz="1400" dirty="0"/>
              <a:t>75 učesnika</a:t>
            </a:r>
            <a:r>
              <a:rPr lang="sr-Latn-RS" sz="1400" dirty="0"/>
              <a:t>/ca</a:t>
            </a:r>
            <a:r>
              <a:rPr lang="vi-VN" sz="1400" dirty="0"/>
              <a:t> iz različitih grupa građana. </a:t>
            </a:r>
            <a:endParaRPr lang="sr-Latn-RS" sz="1400" dirty="0"/>
          </a:p>
          <a:p>
            <a:pPr>
              <a:buFont typeface="+mj-lt"/>
              <a:buAutoNum type="arabicPeriod"/>
            </a:pPr>
            <a:r>
              <a:rPr lang="sr-Latn-RS" sz="1400" b="1" dirty="0"/>
              <a:t>Reprezentativno nacionalno istraživanje </a:t>
            </a:r>
            <a:r>
              <a:rPr lang="sr-Latn-RS" sz="1400" dirty="0"/>
              <a:t>o obrascima mobilnosti (2400 ispitanika). </a:t>
            </a:r>
            <a:endParaRPr lang="en-US" sz="1300" b="1" dirty="0">
              <a:solidFill>
                <a:schemeClr val="accent2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479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uild="p"/>
      <p:bldP spid="16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377" name="think-cell Folie" r:id="rId5" imgW="499" imgH="499" progId="TCLayout.ActiveDocument.1">
                  <p:embed/>
                </p:oleObj>
              </mc:Choice>
              <mc:Fallback>
                <p:oleObj name="think-cell Folie" r:id="rId5" imgW="499" imgH="499" progId="TCLayout.ActiveDocument.1">
                  <p:embed/>
                  <p:pic>
                    <p:nvPicPr>
                      <p:cNvPr id="6" name="Objekt 5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de-DE" sz="230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22347" y="2720655"/>
            <a:ext cx="9947305" cy="1295868"/>
          </a:xfrm>
          <a:solidFill>
            <a:schemeClr val="bg2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3600" b="1" i="1" dirty="0" err="1">
                <a:solidFill>
                  <a:schemeClr val="accent2"/>
                </a:solidFill>
              </a:rPr>
              <a:t>Rodni</a:t>
            </a:r>
            <a:r>
              <a:rPr lang="en-US" sz="3600" b="1" i="1" dirty="0">
                <a:solidFill>
                  <a:schemeClr val="accent2"/>
                </a:solidFill>
              </a:rPr>
              <a:t> </a:t>
            </a:r>
            <a:r>
              <a:rPr lang="en-US" sz="3600" b="1" i="1" dirty="0" err="1">
                <a:solidFill>
                  <a:schemeClr val="accent2"/>
                </a:solidFill>
              </a:rPr>
              <a:t>aspekti</a:t>
            </a:r>
            <a:r>
              <a:rPr lang="en-US" sz="3600" b="1" i="1" dirty="0">
                <a:solidFill>
                  <a:schemeClr val="accent2"/>
                </a:solidFill>
              </a:rPr>
              <a:t>  </a:t>
            </a:r>
            <a:r>
              <a:rPr lang="en-US" sz="3600" b="1" i="1" dirty="0" err="1">
                <a:solidFill>
                  <a:schemeClr val="accent2"/>
                </a:solidFill>
              </a:rPr>
              <a:t>mobilnosti</a:t>
            </a:r>
            <a:r>
              <a:rPr lang="en-US" sz="3600" b="1" i="1" dirty="0">
                <a:solidFill>
                  <a:schemeClr val="accent2"/>
                </a:solidFill>
              </a:rPr>
              <a:t> u </a:t>
            </a:r>
            <a:r>
              <a:rPr lang="en-US" sz="3600" b="1" i="1" dirty="0" err="1">
                <a:solidFill>
                  <a:schemeClr val="accent2"/>
                </a:solidFill>
              </a:rPr>
              <a:t>Srbiji</a:t>
            </a:r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35040-22C3-664F-9283-255FA9903375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253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938" name="think-cell Folie" r:id="rId5" imgW="499" imgH="499" progId="TCLayout.ActiveDocument.1">
                  <p:embed/>
                </p:oleObj>
              </mc:Choice>
              <mc:Fallback>
                <p:oleObj name="think-cell Folie" r:id="rId5" imgW="499" imgH="499" progId="TCLayout.ActiveDocument.1">
                  <p:embed/>
                  <p:pic>
                    <p:nvPicPr>
                      <p:cNvPr id="7" name="Objekt 6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hteck 5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de-DE" sz="230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9C35040-22C3-664F-9283-255FA9903375}" type="slidenum">
              <a:rPr lang="de-DE" smtClean="0"/>
              <a:t>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dirty="0"/>
              <a:t>Visoka dnevna mobilnost žena i muškaraca u Srbiji</a:t>
            </a:r>
            <a:endParaRPr lang="en-GB" dirty="0"/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BF9BDF7B-B407-44C3-B714-4FA57376C1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59427027"/>
              </p:ext>
            </p:extLst>
          </p:nvPr>
        </p:nvGraphicFramePr>
        <p:xfrm>
          <a:off x="1572728" y="1760162"/>
          <a:ext cx="8917819" cy="41458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E395D265-922D-451A-8316-38350530CF6C}"/>
              </a:ext>
            </a:extLst>
          </p:cNvPr>
          <p:cNvSpPr/>
          <p:nvPr/>
        </p:nvSpPr>
        <p:spPr>
          <a:xfrm>
            <a:off x="348100" y="5992216"/>
            <a:ext cx="2700198" cy="214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Latn-RS" sz="1200" dirty="0"/>
              <a:t>Izvor</a:t>
            </a:r>
            <a:r>
              <a:rPr lang="en-US" sz="1200" dirty="0"/>
              <a:t>: </a:t>
            </a:r>
            <a:r>
              <a:rPr lang="sr-Latn-RS" sz="1200" dirty="0"/>
              <a:t>Istraživanje RRSS (G</a:t>
            </a:r>
            <a:r>
              <a:rPr lang="en-US" sz="1200" dirty="0"/>
              <a:t>ETS</a:t>
            </a:r>
            <a:r>
              <a:rPr lang="sr-Latn-RS" sz="1200" dirty="0"/>
              <a:t>)</a:t>
            </a:r>
            <a:r>
              <a:rPr lang="en-US" sz="1200" dirty="0"/>
              <a:t>, n=2</a:t>
            </a:r>
            <a:r>
              <a:rPr lang="sr-Latn-RS" sz="1200" dirty="0"/>
              <a:t>.</a:t>
            </a:r>
            <a:r>
              <a:rPr lang="en-US" sz="1200" dirty="0"/>
              <a:t>400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71A25AF-3120-4FC8-AA59-F7431B24EB0A}"/>
              </a:ext>
            </a:extLst>
          </p:cNvPr>
          <p:cNvSpPr txBox="1"/>
          <p:nvPr/>
        </p:nvSpPr>
        <p:spPr>
          <a:xfrm>
            <a:off x="3994646" y="1140020"/>
            <a:ext cx="3250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b="1" dirty="0"/>
              <a:t>Broj dnevnih putovanja po polu</a:t>
            </a:r>
            <a:r>
              <a:rPr lang="en-US" b="1" dirty="0"/>
              <a:t> </a:t>
            </a:r>
            <a:endParaRPr lang="sr-Latn-RS" b="1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3BFAD20-405E-4FA2-B85C-3B820A57FA4A}"/>
              </a:ext>
            </a:extLst>
          </p:cNvPr>
          <p:cNvSpPr/>
          <p:nvPr/>
        </p:nvSpPr>
        <p:spPr>
          <a:xfrm>
            <a:off x="10355186" y="1572016"/>
            <a:ext cx="127523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/>
              <a:t>Žene u DE 3,8</a:t>
            </a:r>
            <a:endParaRPr lang="en-US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22A24DF1-A137-4797-98BE-0F526B739676}"/>
              </a:ext>
            </a:extLst>
          </p:cNvPr>
          <p:cNvSpPr/>
          <p:nvPr/>
        </p:nvSpPr>
        <p:spPr>
          <a:xfrm>
            <a:off x="10422867" y="2831137"/>
            <a:ext cx="1275230" cy="9144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/>
              <a:t>Muškarci  u DE 2,9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74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351E1033-5766-4262-8DB1-D7410BAF6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/>
              <a:t>Razlike između pola u modalnom razdvajanju i intermodalnoj pokretljivosti</a:t>
            </a:r>
            <a:endParaRPr lang="LID4096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ED199E2-13B9-4F55-94AE-FB71A23D7B0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20059B44-3A54-CA44-AD94-208E53D72F8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5C4F8E-6240-4EEB-BFBD-DA9E06DF2F9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CF0BB6F-D15E-4948-BC15-F98F700CCD6F}"/>
              </a:ext>
            </a:extLst>
          </p:cNvPr>
          <p:cNvSpPr txBox="1"/>
          <p:nvPr/>
        </p:nvSpPr>
        <p:spPr>
          <a:xfrm>
            <a:off x="2056259" y="810888"/>
            <a:ext cx="813565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/>
              <a:t>Modal</a:t>
            </a:r>
            <a:r>
              <a:rPr lang="sr-Latn-RS" sz="1050" b="1" dirty="0"/>
              <a:t>na raspodela po polu u Srbiji </a:t>
            </a:r>
            <a:r>
              <a:rPr lang="en-US" sz="1050" b="1" dirty="0"/>
              <a:t>(</a:t>
            </a:r>
            <a:r>
              <a:rPr lang="sr-Latn-RS" sz="1050" b="1" dirty="0"/>
              <a:t>procenat putovanja različitim vidovima prevoza od ukupnog broja putovanja</a:t>
            </a:r>
            <a:r>
              <a:rPr lang="en-US" sz="1050" b="1" dirty="0"/>
              <a:t>)</a:t>
            </a:r>
            <a:endParaRPr lang="sr-Latn-RS" sz="1050" b="1" dirty="0"/>
          </a:p>
          <a:p>
            <a:endParaRPr lang="LID4096" sz="1050" dirty="0"/>
          </a:p>
        </p:txBody>
      </p:sp>
      <p:graphicFrame>
        <p:nvGraphicFramePr>
          <p:cNvPr id="12" name="Picture Placeholder 16">
            <a:extLst>
              <a:ext uri="{FF2B5EF4-FFF2-40B4-BE49-F238E27FC236}">
                <a16:creationId xmlns:a16="http://schemas.microsoft.com/office/drawing/2014/main" id="{C0FD1DEC-B67E-4963-AADF-39D6B0B5EB21}"/>
              </a:ext>
            </a:extLst>
          </p:cNvPr>
          <p:cNvGraphicFramePr>
            <a:graphicFrameLocks noGrp="1"/>
          </p:cNvGraphicFramePr>
          <p:nvPr>
            <p:ph type="pic" sz="quarter" idx="14"/>
            <p:extLst>
              <p:ext uri="{D42A27DB-BD31-4B8C-83A1-F6EECF244321}">
                <p14:modId xmlns:p14="http://schemas.microsoft.com/office/powerpoint/2010/main" val="1383240651"/>
              </p:ext>
            </p:extLst>
          </p:nvPr>
        </p:nvGraphicFramePr>
        <p:xfrm>
          <a:off x="195833" y="1153122"/>
          <a:ext cx="5448300" cy="4824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Picture Placeholder 17">
            <a:extLst>
              <a:ext uri="{FF2B5EF4-FFF2-40B4-BE49-F238E27FC236}">
                <a16:creationId xmlns:a16="http://schemas.microsoft.com/office/drawing/2014/main" id="{85018D92-A11D-4F99-A403-9EF1D3256827}"/>
              </a:ext>
            </a:extLst>
          </p:cNvPr>
          <p:cNvGraphicFramePr>
            <a:graphicFrameLocks noGrp="1"/>
          </p:cNvGraphicFramePr>
          <p:nvPr>
            <p:ph type="pic" sz="quarter" idx="14"/>
            <p:extLst>
              <p:ext uri="{D42A27DB-BD31-4B8C-83A1-F6EECF244321}">
                <p14:modId xmlns:p14="http://schemas.microsoft.com/office/powerpoint/2010/main" val="2518629728"/>
              </p:ext>
            </p:extLst>
          </p:nvPr>
        </p:nvGraphicFramePr>
        <p:xfrm>
          <a:off x="6096000" y="1142848"/>
          <a:ext cx="5448300" cy="4824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A1F33E29-9E70-40E3-B4E1-A3949096A6FB}"/>
              </a:ext>
            </a:extLst>
          </p:cNvPr>
          <p:cNvSpPr txBox="1"/>
          <p:nvPr/>
        </p:nvSpPr>
        <p:spPr>
          <a:xfrm>
            <a:off x="3776598" y="5887005"/>
            <a:ext cx="5730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b="1" dirty="0"/>
              <a:t>Žene su sklonije intermodalnom ponašanju u putovanjima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801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008" name="think-cell Folie" r:id="rId5" imgW="499" imgH="499" progId="TCLayout.ActiveDocument.1">
                  <p:embed/>
                </p:oleObj>
              </mc:Choice>
              <mc:Fallback>
                <p:oleObj name="think-cell Folie" r:id="rId5" imgW="499" imgH="499" progId="TCLayout.ActiveDocument.1">
                  <p:embed/>
                  <p:pic>
                    <p:nvPicPr>
                      <p:cNvPr id="6" name="Objekt 5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de-DE" sz="230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22281" y="2665901"/>
            <a:ext cx="9947305" cy="1295868"/>
          </a:xfrm>
          <a:solidFill>
            <a:schemeClr val="bg2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sr-Latn-RS" sz="3600" b="1" i="1" dirty="0">
                <a:solidFill>
                  <a:schemeClr val="accent2"/>
                </a:solidFill>
              </a:rPr>
              <a:t>Dostupnost</a:t>
            </a:r>
            <a:r>
              <a:rPr lang="sr-Latn-RS" b="1" i="1" dirty="0">
                <a:solidFill>
                  <a:schemeClr val="accent2"/>
                </a:solidFill>
              </a:rPr>
              <a:t>– </a:t>
            </a:r>
            <a:r>
              <a:rPr lang="sr-Latn-RS" b="1" dirty="0">
                <a:solidFill>
                  <a:schemeClr val="accent2"/>
                </a:solidFill>
              </a:rPr>
              <a:t>odnosi se na različite mogućnosti prevoza dostupne na određenoj lokaciji. </a:t>
            </a:r>
            <a:r>
              <a:rPr lang="en-US" b="1" dirty="0">
                <a:solidFill>
                  <a:schemeClr val="accent2"/>
                </a:solidFill>
              </a:rPr>
              <a:t> </a:t>
            </a:r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35040-22C3-664F-9283-255FA9903375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7838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76BA3-DC68-4606-98DE-6E15C05AF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dirty="0"/>
              <a:t>Ključni nalazi o dostupnosti korišćenja bicikla, pešačenja i MIS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5741BB-BCF1-4B8C-BC97-F46486D20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1499" y="6537007"/>
            <a:ext cx="10698087" cy="227330"/>
          </a:xfrm>
        </p:spPr>
        <p:txBody>
          <a:bodyPr/>
          <a:lstStyle/>
          <a:p>
            <a:r>
              <a:rPr lang="en-US" baseline="30000" dirty="0"/>
              <a:t>6 </a:t>
            </a:r>
            <a:r>
              <a:rPr lang="sr-Latn-RS" dirty="0"/>
              <a:t>Izvor</a:t>
            </a:r>
            <a:r>
              <a:rPr lang="en-US" dirty="0"/>
              <a:t>: </a:t>
            </a:r>
            <a:r>
              <a:rPr lang="sr-Latn-RS" dirty="0"/>
              <a:t>Istraživanje RRSS (</a:t>
            </a:r>
            <a:r>
              <a:rPr lang="en-US" dirty="0"/>
              <a:t>GETS</a:t>
            </a:r>
            <a:r>
              <a:rPr lang="sr-Latn-RS" dirty="0"/>
              <a:t>)</a:t>
            </a:r>
            <a:r>
              <a:rPr lang="en-US" dirty="0"/>
              <a:t> </a:t>
            </a:r>
            <a:endParaRPr lang="sr-Cyrl-RS" dirty="0"/>
          </a:p>
          <a:p>
            <a:r>
              <a:rPr lang="en-US" baseline="30000" dirty="0"/>
              <a:t>7 </a:t>
            </a:r>
            <a:r>
              <a:rPr lang="sr-Latn-RS" dirty="0"/>
              <a:t>Izvor</a:t>
            </a:r>
            <a:r>
              <a:rPr lang="en-US" dirty="0"/>
              <a:t>: RTSA, 2019</a:t>
            </a:r>
            <a:endParaRPr lang="sr-Cyrl-RS" dirty="0"/>
          </a:p>
          <a:p>
            <a:endParaRPr lang="de-D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A2BF0D-60AB-44E7-ADE4-42F47DCED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35040-22C3-664F-9283-255FA9903375}" type="slidenum">
              <a:rPr lang="de-DE" smtClean="0"/>
              <a:t>8</a:t>
            </a:fld>
            <a:endParaRPr lang="de-DE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4BBCF0A4-DF6E-499C-8BD2-657E3F693BE1}"/>
              </a:ext>
            </a:extLst>
          </p:cNvPr>
          <p:cNvSpPr/>
          <p:nvPr/>
        </p:nvSpPr>
        <p:spPr>
          <a:xfrm>
            <a:off x="317548" y="1344919"/>
            <a:ext cx="516885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b="1" dirty="0">
                <a:solidFill>
                  <a:srgbClr val="A6005C"/>
                </a:solidFill>
              </a:rPr>
              <a:t>Korišćenje bicikla i pešačenje</a:t>
            </a:r>
            <a:endParaRPr lang="LID4096" b="1" dirty="0">
              <a:solidFill>
                <a:srgbClr val="A6005C"/>
              </a:solidFill>
            </a:endParaRPr>
          </a:p>
          <a:p>
            <a:pPr marR="0" lvl="0" algn="just">
              <a:spcBef>
                <a:spcPts val="0"/>
              </a:spcBef>
              <a:spcAft>
                <a:spcPts val="0"/>
              </a:spcAft>
            </a:pPr>
            <a:endParaRPr lang="sr-Cyrl-RS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Symbol" panose="05050102010706020507" pitchFamily="18" charset="2"/>
              <a:buChar char=""/>
            </a:pPr>
            <a:r>
              <a:rPr lang="sr-Latn-RS" sz="1500" b="1" dirty="0"/>
              <a:t>Infrastruktura u Srbiji nije pogodna za bicikliranje i pešačenje. </a:t>
            </a:r>
            <a:endParaRPr lang="en-US" sz="15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indent="-342900" algn="just">
              <a:buFont typeface="Symbol" panose="05050102010706020507" pitchFamily="18" charset="2"/>
              <a:buChar char=""/>
            </a:pPr>
            <a:endParaRPr lang="en-US" sz="1500" b="1" dirty="0"/>
          </a:p>
          <a:p>
            <a:pPr marL="342900" indent="-342900" algn="just">
              <a:buFont typeface="Symbol" panose="05050102010706020507" pitchFamily="18" charset="2"/>
              <a:buChar char=""/>
            </a:pPr>
            <a:r>
              <a:rPr lang="sr-Latn-RS" sz="1500" b="1" dirty="0"/>
              <a:t>Rodne razlike  u posedovanju i korišćenju bicikla su izražene </a:t>
            </a:r>
            <a:r>
              <a:rPr lang="sr-Latn-RS" sz="1500" dirty="0"/>
              <a:t>- više muškaraca nego žena poseduje i koristi bicikl</a:t>
            </a:r>
            <a:r>
              <a:rPr lang="en-US" sz="1500" dirty="0"/>
              <a:t>. </a:t>
            </a:r>
            <a:endParaRPr lang="sr-Latn-RS" sz="1500" dirty="0"/>
          </a:p>
          <a:p>
            <a:pPr marL="342900" indent="-342900" algn="just">
              <a:buFont typeface="Symbol" panose="05050102010706020507" pitchFamily="18" charset="2"/>
              <a:buChar char=""/>
            </a:pPr>
            <a:endParaRPr lang="sr-Latn-RS" sz="15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58B457D-6BEE-4719-A00A-CBCD7778BD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1229145"/>
              </p:ext>
            </p:extLst>
          </p:nvPr>
        </p:nvGraphicFramePr>
        <p:xfrm>
          <a:off x="808922" y="3671784"/>
          <a:ext cx="3963495" cy="21392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75316">
                  <a:extLst>
                    <a:ext uri="{9D8B030D-6E8A-4147-A177-3AD203B41FA5}">
                      <a16:colId xmlns:a16="http://schemas.microsoft.com/office/drawing/2014/main" val="3796086329"/>
                    </a:ext>
                  </a:extLst>
                </a:gridCol>
                <a:gridCol w="912181">
                  <a:extLst>
                    <a:ext uri="{9D8B030D-6E8A-4147-A177-3AD203B41FA5}">
                      <a16:colId xmlns:a16="http://schemas.microsoft.com/office/drawing/2014/main" val="411481078"/>
                    </a:ext>
                  </a:extLst>
                </a:gridCol>
                <a:gridCol w="1175998">
                  <a:extLst>
                    <a:ext uri="{9D8B030D-6E8A-4147-A177-3AD203B41FA5}">
                      <a16:colId xmlns:a16="http://schemas.microsoft.com/office/drawing/2014/main" val="990756616"/>
                    </a:ext>
                  </a:extLst>
                </a:gridCol>
              </a:tblGrid>
              <a:tr h="424727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Region</a:t>
                      </a:r>
                      <a:endParaRPr lang="sr-Cyrl-R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100" dirty="0">
                          <a:effectLst/>
                        </a:rPr>
                        <a:t>Muškarci</a:t>
                      </a:r>
                      <a:endParaRPr lang="sr-Cyrl-R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100" dirty="0">
                          <a:effectLst/>
                        </a:rPr>
                        <a:t>Žene</a:t>
                      </a:r>
                      <a:endParaRPr lang="sr-Cyrl-R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38539441"/>
                  </a:ext>
                </a:extLst>
              </a:tr>
              <a:tr h="424727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100" dirty="0">
                          <a:effectLst/>
                        </a:rPr>
                        <a:t>Beograd</a:t>
                      </a:r>
                      <a:endParaRPr lang="sr-Cyrl-R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49</a:t>
                      </a:r>
                      <a:endParaRPr lang="sr-Cyrl-R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41</a:t>
                      </a:r>
                      <a:endParaRPr lang="sr-Cyrl-R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49913195"/>
                  </a:ext>
                </a:extLst>
              </a:tr>
              <a:tr h="424727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100" dirty="0">
                          <a:effectLst/>
                        </a:rPr>
                        <a:t>Južna i Istočna Srbija </a:t>
                      </a:r>
                      <a:endParaRPr lang="sr-Cyrl-R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64</a:t>
                      </a:r>
                      <a:endParaRPr lang="sr-Cyrl-R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51</a:t>
                      </a:r>
                      <a:endParaRPr lang="sr-Cyrl-R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48745122"/>
                  </a:ext>
                </a:extLst>
              </a:tr>
              <a:tr h="44030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</a:rPr>
                        <a:t>Šumadija</a:t>
                      </a:r>
                      <a:r>
                        <a:rPr lang="sr-Latn-RS" sz="1100" baseline="0" dirty="0">
                          <a:effectLst/>
                        </a:rPr>
                        <a:t> i Zapadna Srbija</a:t>
                      </a:r>
                      <a:endParaRPr lang="sr-Cyrl-R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58</a:t>
                      </a:r>
                      <a:endParaRPr lang="sr-Cyrl-R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46</a:t>
                      </a:r>
                      <a:endParaRPr lang="sr-Cyrl-R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14241780"/>
                  </a:ext>
                </a:extLst>
              </a:tr>
              <a:tr h="424727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Vojvodina</a:t>
                      </a:r>
                      <a:endParaRPr lang="sr-Cyrl-R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79</a:t>
                      </a:r>
                      <a:endParaRPr lang="sr-Cyrl-R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72</a:t>
                      </a:r>
                      <a:endParaRPr lang="sr-Cyrl-R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5044492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05689C60-DB09-4B16-84E0-CDAE127CBEFD}"/>
              </a:ext>
            </a:extLst>
          </p:cNvPr>
          <p:cNvSpPr/>
          <p:nvPr/>
        </p:nvSpPr>
        <p:spPr>
          <a:xfrm>
            <a:off x="1046535" y="3340676"/>
            <a:ext cx="334739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sr-Latn-RS" sz="1400" b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Posedovanje bicikla po regionu i polu, u </a:t>
            </a:r>
            <a:r>
              <a:rPr lang="en-US" sz="1400" b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%</a:t>
            </a:r>
            <a:endParaRPr lang="en-US" sz="1400" dirty="0">
              <a:solidFill>
                <a:schemeClr val="accent2"/>
              </a:solidFill>
            </a:endParaRP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7C05D808-9377-4E76-ADB5-13C93BDDD279}"/>
              </a:ext>
            </a:extLst>
          </p:cNvPr>
          <p:cNvSpPr txBox="1">
            <a:spLocks/>
          </p:cNvSpPr>
          <p:nvPr/>
        </p:nvSpPr>
        <p:spPr>
          <a:xfrm>
            <a:off x="6400713" y="1345169"/>
            <a:ext cx="5524498" cy="20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7188" indent="-3429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rgbClr val="A6005C"/>
              </a:buClr>
              <a:buSzPct val="120000"/>
              <a:buFont typeface="Arial" panose="020B0604020202020204" pitchFamily="34" charset="0"/>
              <a:buChar char="•"/>
              <a:tabLst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328613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rgbClr val="A6005C"/>
              </a:buClr>
              <a:buSzPct val="70000"/>
              <a:buFont typeface="Courier New" panose="02070309020205020404" pitchFamily="49" charset="0"/>
              <a:buChar char="o"/>
              <a:tabLst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98525" indent="-182563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rgbClr val="A6005C"/>
              </a:buClr>
              <a:buFont typeface="Symbol" pitchFamily="2" charset="2"/>
              <a:buChar char="-"/>
              <a:tabLst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55700" indent="-214313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rgbClr val="A6005C"/>
              </a:buClr>
              <a:buFont typeface="Wingdings" pitchFamily="2" charset="2"/>
              <a:buChar char="ü"/>
              <a:tabLst/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39850" indent="-1841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rgbClr val="A6005C"/>
              </a:buClr>
              <a:buFont typeface="Wingdings" pitchFamily="2" charset="2"/>
              <a:buChar char="Ø"/>
              <a:tabLst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288" indent="0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A6005C"/>
                </a:solidFill>
              </a:rPr>
              <a:t>MI</a:t>
            </a:r>
            <a:r>
              <a:rPr lang="sr-Latn-RS" b="1" dirty="0">
                <a:solidFill>
                  <a:srgbClr val="A6005C"/>
                </a:solidFill>
              </a:rPr>
              <a:t>S</a:t>
            </a:r>
            <a:endParaRPr lang="en-US" b="1" dirty="0">
              <a:solidFill>
                <a:srgbClr val="A6005C"/>
              </a:solidFill>
            </a:endParaRPr>
          </a:p>
          <a:p>
            <a:pPr marL="342900" lvl="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sr-Latn-R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Mnogo manje žena nego muškaraca poseduju auto, ima vozačku dozvolu za automobil i motocikl, i shodno tome, njihova ocena dostupnosti automobila za vožnju je mnogo niža. </a:t>
            </a:r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lvl="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lvl="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sr-Latn-R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Rodne nejednakosti u dostupnosti automobila su još izraženije u ruralnim područjima i siromašnijim domaćinstvima. </a:t>
            </a:r>
            <a:endParaRPr lang="sr-Cyrl-RS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4288" indent="0">
              <a:buFont typeface="Arial" panose="020B0604020202020204" pitchFamily="34" charset="0"/>
              <a:buNone/>
            </a:pPr>
            <a:endParaRPr lang="LID4096" b="1" dirty="0">
              <a:solidFill>
                <a:srgbClr val="A6005C"/>
              </a:solidFill>
            </a:endParaRPr>
          </a:p>
        </p:txBody>
      </p:sp>
      <p:grpSp>
        <p:nvGrpSpPr>
          <p:cNvPr id="11" name="Group 1684">
            <a:extLst>
              <a:ext uri="{FF2B5EF4-FFF2-40B4-BE49-F238E27FC236}">
                <a16:creationId xmlns:a16="http://schemas.microsoft.com/office/drawing/2014/main" id="{581FD5D6-92EC-427C-BECD-29007E4DF26C}"/>
              </a:ext>
            </a:extLst>
          </p:cNvPr>
          <p:cNvGrpSpPr>
            <a:grpSpLocks/>
          </p:cNvGrpSpPr>
          <p:nvPr/>
        </p:nvGrpSpPr>
        <p:grpSpPr bwMode="auto">
          <a:xfrm>
            <a:off x="6340973" y="3553921"/>
            <a:ext cx="1951990" cy="2139215"/>
            <a:chOff x="6209" y="301"/>
            <a:chExt cx="3074" cy="2988"/>
          </a:xfrm>
        </p:grpSpPr>
        <p:sp>
          <p:nvSpPr>
            <p:cNvPr id="12" name="Freeform 1692">
              <a:extLst>
                <a:ext uri="{FF2B5EF4-FFF2-40B4-BE49-F238E27FC236}">
                  <a16:creationId xmlns:a16="http://schemas.microsoft.com/office/drawing/2014/main" id="{8E947B85-E3CF-464B-9352-73D853915C66}"/>
                </a:ext>
              </a:extLst>
            </p:cNvPr>
            <p:cNvSpPr>
              <a:spLocks/>
            </p:cNvSpPr>
            <p:nvPr/>
          </p:nvSpPr>
          <p:spPr bwMode="auto">
            <a:xfrm>
              <a:off x="6209" y="301"/>
              <a:ext cx="3074" cy="2988"/>
            </a:xfrm>
            <a:custGeom>
              <a:avLst/>
              <a:gdLst>
                <a:gd name="T0" fmla="+- 0 8984 6209"/>
                <a:gd name="T1" fmla="*/ T0 w 3074"/>
                <a:gd name="T2" fmla="+- 0 302 302"/>
                <a:gd name="T3" fmla="*/ 302 h 2988"/>
                <a:gd name="T4" fmla="+- 0 6508 6209"/>
                <a:gd name="T5" fmla="*/ T4 w 3074"/>
                <a:gd name="T6" fmla="+- 0 302 302"/>
                <a:gd name="T7" fmla="*/ 302 h 2988"/>
                <a:gd name="T8" fmla="+- 0 6428 6209"/>
                <a:gd name="T9" fmla="*/ T8 w 3074"/>
                <a:gd name="T10" fmla="+- 0 312 302"/>
                <a:gd name="T11" fmla="*/ 312 h 2988"/>
                <a:gd name="T12" fmla="+- 0 6357 6209"/>
                <a:gd name="T13" fmla="*/ T12 w 3074"/>
                <a:gd name="T14" fmla="+- 0 343 302"/>
                <a:gd name="T15" fmla="*/ 343 h 2988"/>
                <a:gd name="T16" fmla="+- 0 6297 6209"/>
                <a:gd name="T17" fmla="*/ T16 w 3074"/>
                <a:gd name="T18" fmla="+- 0 389 302"/>
                <a:gd name="T19" fmla="*/ 389 h 2988"/>
                <a:gd name="T20" fmla="+- 0 6250 6209"/>
                <a:gd name="T21" fmla="*/ T20 w 3074"/>
                <a:gd name="T22" fmla="+- 0 450 302"/>
                <a:gd name="T23" fmla="*/ 450 h 2988"/>
                <a:gd name="T24" fmla="+- 0 6220 6209"/>
                <a:gd name="T25" fmla="*/ T24 w 3074"/>
                <a:gd name="T26" fmla="+- 0 521 302"/>
                <a:gd name="T27" fmla="*/ 521 h 2988"/>
                <a:gd name="T28" fmla="+- 0 6209 6209"/>
                <a:gd name="T29" fmla="*/ T28 w 3074"/>
                <a:gd name="T30" fmla="+- 0 601 302"/>
                <a:gd name="T31" fmla="*/ 601 h 2988"/>
                <a:gd name="T32" fmla="+- 0 6209 6209"/>
                <a:gd name="T33" fmla="*/ T32 w 3074"/>
                <a:gd name="T34" fmla="+- 0 2991 302"/>
                <a:gd name="T35" fmla="*/ 2991 h 2988"/>
                <a:gd name="T36" fmla="+- 0 6220 6209"/>
                <a:gd name="T37" fmla="*/ T36 w 3074"/>
                <a:gd name="T38" fmla="+- 0 3070 302"/>
                <a:gd name="T39" fmla="*/ 3070 h 2988"/>
                <a:gd name="T40" fmla="+- 0 6250 6209"/>
                <a:gd name="T41" fmla="*/ T40 w 3074"/>
                <a:gd name="T42" fmla="+- 0 3142 302"/>
                <a:gd name="T43" fmla="*/ 3142 h 2988"/>
                <a:gd name="T44" fmla="+- 0 6297 6209"/>
                <a:gd name="T45" fmla="*/ T44 w 3074"/>
                <a:gd name="T46" fmla="+- 0 3202 302"/>
                <a:gd name="T47" fmla="*/ 3202 h 2988"/>
                <a:gd name="T48" fmla="+- 0 6357 6209"/>
                <a:gd name="T49" fmla="*/ T48 w 3074"/>
                <a:gd name="T50" fmla="+- 0 3249 302"/>
                <a:gd name="T51" fmla="*/ 3249 h 2988"/>
                <a:gd name="T52" fmla="+- 0 6428 6209"/>
                <a:gd name="T53" fmla="*/ T52 w 3074"/>
                <a:gd name="T54" fmla="+- 0 3279 302"/>
                <a:gd name="T55" fmla="*/ 3279 h 2988"/>
                <a:gd name="T56" fmla="+- 0 6508 6209"/>
                <a:gd name="T57" fmla="*/ T56 w 3074"/>
                <a:gd name="T58" fmla="+- 0 3290 302"/>
                <a:gd name="T59" fmla="*/ 3290 h 2988"/>
                <a:gd name="T60" fmla="+- 0 8984 6209"/>
                <a:gd name="T61" fmla="*/ T60 w 3074"/>
                <a:gd name="T62" fmla="+- 0 3290 302"/>
                <a:gd name="T63" fmla="*/ 3290 h 2988"/>
                <a:gd name="T64" fmla="+- 0 9064 6209"/>
                <a:gd name="T65" fmla="*/ T64 w 3074"/>
                <a:gd name="T66" fmla="+- 0 3279 302"/>
                <a:gd name="T67" fmla="*/ 3279 h 2988"/>
                <a:gd name="T68" fmla="+- 0 9135 6209"/>
                <a:gd name="T69" fmla="*/ T68 w 3074"/>
                <a:gd name="T70" fmla="+- 0 3249 302"/>
                <a:gd name="T71" fmla="*/ 3249 h 2988"/>
                <a:gd name="T72" fmla="+- 0 9195 6209"/>
                <a:gd name="T73" fmla="*/ T72 w 3074"/>
                <a:gd name="T74" fmla="+- 0 3202 302"/>
                <a:gd name="T75" fmla="*/ 3202 h 2988"/>
                <a:gd name="T76" fmla="+- 0 9242 6209"/>
                <a:gd name="T77" fmla="*/ T76 w 3074"/>
                <a:gd name="T78" fmla="+- 0 3142 302"/>
                <a:gd name="T79" fmla="*/ 3142 h 2988"/>
                <a:gd name="T80" fmla="+- 0 9272 6209"/>
                <a:gd name="T81" fmla="*/ T80 w 3074"/>
                <a:gd name="T82" fmla="+- 0 3070 302"/>
                <a:gd name="T83" fmla="*/ 3070 h 2988"/>
                <a:gd name="T84" fmla="+- 0 9283 6209"/>
                <a:gd name="T85" fmla="*/ T84 w 3074"/>
                <a:gd name="T86" fmla="+- 0 2991 302"/>
                <a:gd name="T87" fmla="*/ 2991 h 2988"/>
                <a:gd name="T88" fmla="+- 0 9283 6209"/>
                <a:gd name="T89" fmla="*/ T88 w 3074"/>
                <a:gd name="T90" fmla="+- 0 601 302"/>
                <a:gd name="T91" fmla="*/ 601 h 2988"/>
                <a:gd name="T92" fmla="+- 0 9272 6209"/>
                <a:gd name="T93" fmla="*/ T92 w 3074"/>
                <a:gd name="T94" fmla="+- 0 521 302"/>
                <a:gd name="T95" fmla="*/ 521 h 2988"/>
                <a:gd name="T96" fmla="+- 0 9242 6209"/>
                <a:gd name="T97" fmla="*/ T96 w 3074"/>
                <a:gd name="T98" fmla="+- 0 450 302"/>
                <a:gd name="T99" fmla="*/ 450 h 2988"/>
                <a:gd name="T100" fmla="+- 0 9195 6209"/>
                <a:gd name="T101" fmla="*/ T100 w 3074"/>
                <a:gd name="T102" fmla="+- 0 389 302"/>
                <a:gd name="T103" fmla="*/ 389 h 2988"/>
                <a:gd name="T104" fmla="+- 0 9135 6209"/>
                <a:gd name="T105" fmla="*/ T104 w 3074"/>
                <a:gd name="T106" fmla="+- 0 343 302"/>
                <a:gd name="T107" fmla="*/ 343 h 2988"/>
                <a:gd name="T108" fmla="+- 0 9064 6209"/>
                <a:gd name="T109" fmla="*/ T108 w 3074"/>
                <a:gd name="T110" fmla="+- 0 312 302"/>
                <a:gd name="T111" fmla="*/ 312 h 2988"/>
                <a:gd name="T112" fmla="+- 0 8984 6209"/>
                <a:gd name="T113" fmla="*/ T112 w 3074"/>
                <a:gd name="T114" fmla="+- 0 302 302"/>
                <a:gd name="T115" fmla="*/ 302 h 298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</a:cxnLst>
              <a:rect l="0" t="0" r="r" b="b"/>
              <a:pathLst>
                <a:path w="3074" h="2988">
                  <a:moveTo>
                    <a:pt x="2775" y="0"/>
                  </a:moveTo>
                  <a:lnTo>
                    <a:pt x="299" y="0"/>
                  </a:lnTo>
                  <a:lnTo>
                    <a:pt x="219" y="10"/>
                  </a:lnTo>
                  <a:lnTo>
                    <a:pt x="148" y="41"/>
                  </a:lnTo>
                  <a:lnTo>
                    <a:pt x="88" y="87"/>
                  </a:lnTo>
                  <a:lnTo>
                    <a:pt x="41" y="148"/>
                  </a:lnTo>
                  <a:lnTo>
                    <a:pt x="11" y="219"/>
                  </a:lnTo>
                  <a:lnTo>
                    <a:pt x="0" y="299"/>
                  </a:lnTo>
                  <a:lnTo>
                    <a:pt x="0" y="2689"/>
                  </a:lnTo>
                  <a:lnTo>
                    <a:pt x="11" y="2768"/>
                  </a:lnTo>
                  <a:lnTo>
                    <a:pt x="41" y="2840"/>
                  </a:lnTo>
                  <a:lnTo>
                    <a:pt x="88" y="2900"/>
                  </a:lnTo>
                  <a:lnTo>
                    <a:pt x="148" y="2947"/>
                  </a:lnTo>
                  <a:lnTo>
                    <a:pt x="219" y="2977"/>
                  </a:lnTo>
                  <a:lnTo>
                    <a:pt x="299" y="2988"/>
                  </a:lnTo>
                  <a:lnTo>
                    <a:pt x="2775" y="2988"/>
                  </a:lnTo>
                  <a:lnTo>
                    <a:pt x="2855" y="2977"/>
                  </a:lnTo>
                  <a:lnTo>
                    <a:pt x="2926" y="2947"/>
                  </a:lnTo>
                  <a:lnTo>
                    <a:pt x="2986" y="2900"/>
                  </a:lnTo>
                  <a:lnTo>
                    <a:pt x="3033" y="2840"/>
                  </a:lnTo>
                  <a:lnTo>
                    <a:pt x="3063" y="2768"/>
                  </a:lnTo>
                  <a:lnTo>
                    <a:pt x="3074" y="2689"/>
                  </a:lnTo>
                  <a:lnTo>
                    <a:pt x="3074" y="299"/>
                  </a:lnTo>
                  <a:lnTo>
                    <a:pt x="3063" y="219"/>
                  </a:lnTo>
                  <a:lnTo>
                    <a:pt x="3033" y="148"/>
                  </a:lnTo>
                  <a:lnTo>
                    <a:pt x="2986" y="87"/>
                  </a:lnTo>
                  <a:lnTo>
                    <a:pt x="2926" y="41"/>
                  </a:lnTo>
                  <a:lnTo>
                    <a:pt x="2855" y="10"/>
                  </a:lnTo>
                  <a:lnTo>
                    <a:pt x="2775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3" name="Freeform 1691">
              <a:extLst>
                <a:ext uri="{FF2B5EF4-FFF2-40B4-BE49-F238E27FC236}">
                  <a16:creationId xmlns:a16="http://schemas.microsoft.com/office/drawing/2014/main" id="{DD8CE222-05C9-4758-A029-367ABC2BA03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3" y="1199"/>
              <a:ext cx="2460" cy="901"/>
            </a:xfrm>
            <a:custGeom>
              <a:avLst/>
              <a:gdLst>
                <a:gd name="T0" fmla="+- 0 8882 6513"/>
                <a:gd name="T1" fmla="*/ T0 w 2460"/>
                <a:gd name="T2" fmla="+- 0 1199 1199"/>
                <a:gd name="T3" fmla="*/ 1199 h 901"/>
                <a:gd name="T4" fmla="+- 0 6603 6513"/>
                <a:gd name="T5" fmla="*/ T4 w 2460"/>
                <a:gd name="T6" fmla="+- 0 1199 1199"/>
                <a:gd name="T7" fmla="*/ 1199 h 901"/>
                <a:gd name="T8" fmla="+- 0 6568 6513"/>
                <a:gd name="T9" fmla="*/ T8 w 2460"/>
                <a:gd name="T10" fmla="+- 0 1206 1199"/>
                <a:gd name="T11" fmla="*/ 1206 h 901"/>
                <a:gd name="T12" fmla="+- 0 6540 6513"/>
                <a:gd name="T13" fmla="*/ T12 w 2460"/>
                <a:gd name="T14" fmla="+- 0 1226 1199"/>
                <a:gd name="T15" fmla="*/ 1226 h 901"/>
                <a:gd name="T16" fmla="+- 0 6520 6513"/>
                <a:gd name="T17" fmla="*/ T16 w 2460"/>
                <a:gd name="T18" fmla="+- 0 1254 1199"/>
                <a:gd name="T19" fmla="*/ 1254 h 901"/>
                <a:gd name="T20" fmla="+- 0 6513 6513"/>
                <a:gd name="T21" fmla="*/ T20 w 2460"/>
                <a:gd name="T22" fmla="+- 0 1289 1199"/>
                <a:gd name="T23" fmla="*/ 1289 h 901"/>
                <a:gd name="T24" fmla="+- 0 6513 6513"/>
                <a:gd name="T25" fmla="*/ T24 w 2460"/>
                <a:gd name="T26" fmla="+- 0 2010 1199"/>
                <a:gd name="T27" fmla="*/ 2010 h 901"/>
                <a:gd name="T28" fmla="+- 0 6520 6513"/>
                <a:gd name="T29" fmla="*/ T28 w 2460"/>
                <a:gd name="T30" fmla="+- 0 2045 1199"/>
                <a:gd name="T31" fmla="*/ 2045 h 901"/>
                <a:gd name="T32" fmla="+- 0 6540 6513"/>
                <a:gd name="T33" fmla="*/ T32 w 2460"/>
                <a:gd name="T34" fmla="+- 0 2074 1199"/>
                <a:gd name="T35" fmla="*/ 2074 h 901"/>
                <a:gd name="T36" fmla="+- 0 6568 6513"/>
                <a:gd name="T37" fmla="*/ T36 w 2460"/>
                <a:gd name="T38" fmla="+- 0 2093 1199"/>
                <a:gd name="T39" fmla="*/ 2093 h 901"/>
                <a:gd name="T40" fmla="+- 0 6603 6513"/>
                <a:gd name="T41" fmla="*/ T40 w 2460"/>
                <a:gd name="T42" fmla="+- 0 2100 1199"/>
                <a:gd name="T43" fmla="*/ 2100 h 901"/>
                <a:gd name="T44" fmla="+- 0 8882 6513"/>
                <a:gd name="T45" fmla="*/ T44 w 2460"/>
                <a:gd name="T46" fmla="+- 0 2100 1199"/>
                <a:gd name="T47" fmla="*/ 2100 h 901"/>
                <a:gd name="T48" fmla="+- 0 8917 6513"/>
                <a:gd name="T49" fmla="*/ T48 w 2460"/>
                <a:gd name="T50" fmla="+- 0 2093 1199"/>
                <a:gd name="T51" fmla="*/ 2093 h 901"/>
                <a:gd name="T52" fmla="+- 0 8946 6513"/>
                <a:gd name="T53" fmla="*/ T52 w 2460"/>
                <a:gd name="T54" fmla="+- 0 2074 1199"/>
                <a:gd name="T55" fmla="*/ 2074 h 901"/>
                <a:gd name="T56" fmla="+- 0 8965 6513"/>
                <a:gd name="T57" fmla="*/ T56 w 2460"/>
                <a:gd name="T58" fmla="+- 0 2045 1199"/>
                <a:gd name="T59" fmla="*/ 2045 h 901"/>
                <a:gd name="T60" fmla="+- 0 8972 6513"/>
                <a:gd name="T61" fmla="*/ T60 w 2460"/>
                <a:gd name="T62" fmla="+- 0 2010 1199"/>
                <a:gd name="T63" fmla="*/ 2010 h 901"/>
                <a:gd name="T64" fmla="+- 0 8972 6513"/>
                <a:gd name="T65" fmla="*/ T64 w 2460"/>
                <a:gd name="T66" fmla="+- 0 1289 1199"/>
                <a:gd name="T67" fmla="*/ 1289 h 901"/>
                <a:gd name="T68" fmla="+- 0 8965 6513"/>
                <a:gd name="T69" fmla="*/ T68 w 2460"/>
                <a:gd name="T70" fmla="+- 0 1254 1199"/>
                <a:gd name="T71" fmla="*/ 1254 h 901"/>
                <a:gd name="T72" fmla="+- 0 8946 6513"/>
                <a:gd name="T73" fmla="*/ T72 w 2460"/>
                <a:gd name="T74" fmla="+- 0 1226 1199"/>
                <a:gd name="T75" fmla="*/ 1226 h 901"/>
                <a:gd name="T76" fmla="+- 0 8917 6513"/>
                <a:gd name="T77" fmla="*/ T76 w 2460"/>
                <a:gd name="T78" fmla="+- 0 1206 1199"/>
                <a:gd name="T79" fmla="*/ 1206 h 901"/>
                <a:gd name="T80" fmla="+- 0 8882 6513"/>
                <a:gd name="T81" fmla="*/ T80 w 2460"/>
                <a:gd name="T82" fmla="+- 0 1199 1199"/>
                <a:gd name="T83" fmla="*/ 1199 h 90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2460" h="901">
                  <a:moveTo>
                    <a:pt x="2369" y="0"/>
                  </a:moveTo>
                  <a:lnTo>
                    <a:pt x="90" y="0"/>
                  </a:lnTo>
                  <a:lnTo>
                    <a:pt x="55" y="7"/>
                  </a:lnTo>
                  <a:lnTo>
                    <a:pt x="27" y="27"/>
                  </a:lnTo>
                  <a:lnTo>
                    <a:pt x="7" y="55"/>
                  </a:lnTo>
                  <a:lnTo>
                    <a:pt x="0" y="90"/>
                  </a:lnTo>
                  <a:lnTo>
                    <a:pt x="0" y="811"/>
                  </a:lnTo>
                  <a:lnTo>
                    <a:pt x="7" y="846"/>
                  </a:lnTo>
                  <a:lnTo>
                    <a:pt x="27" y="875"/>
                  </a:lnTo>
                  <a:lnTo>
                    <a:pt x="55" y="894"/>
                  </a:lnTo>
                  <a:lnTo>
                    <a:pt x="90" y="901"/>
                  </a:lnTo>
                  <a:lnTo>
                    <a:pt x="2369" y="901"/>
                  </a:lnTo>
                  <a:lnTo>
                    <a:pt x="2404" y="894"/>
                  </a:lnTo>
                  <a:lnTo>
                    <a:pt x="2433" y="875"/>
                  </a:lnTo>
                  <a:lnTo>
                    <a:pt x="2452" y="846"/>
                  </a:lnTo>
                  <a:lnTo>
                    <a:pt x="2459" y="811"/>
                  </a:lnTo>
                  <a:lnTo>
                    <a:pt x="2459" y="90"/>
                  </a:lnTo>
                  <a:lnTo>
                    <a:pt x="2452" y="55"/>
                  </a:lnTo>
                  <a:lnTo>
                    <a:pt x="2433" y="27"/>
                  </a:lnTo>
                  <a:lnTo>
                    <a:pt x="2404" y="7"/>
                  </a:lnTo>
                  <a:lnTo>
                    <a:pt x="2369" y="0"/>
                  </a:lnTo>
                  <a:close/>
                </a:path>
              </a:pathLst>
            </a:custGeom>
            <a:solidFill>
              <a:srgbClr val="A600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 dirty="0"/>
            </a:p>
          </p:txBody>
        </p:sp>
        <p:sp>
          <p:nvSpPr>
            <p:cNvPr id="14" name="Freeform 1690">
              <a:extLst>
                <a:ext uri="{FF2B5EF4-FFF2-40B4-BE49-F238E27FC236}">
                  <a16:creationId xmlns:a16="http://schemas.microsoft.com/office/drawing/2014/main" id="{9D3B2B0C-40A1-4C65-BB68-3DE60A15F169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3" y="1199"/>
              <a:ext cx="2460" cy="901"/>
            </a:xfrm>
            <a:custGeom>
              <a:avLst/>
              <a:gdLst>
                <a:gd name="T0" fmla="+- 0 6513 6513"/>
                <a:gd name="T1" fmla="*/ T0 w 2460"/>
                <a:gd name="T2" fmla="+- 0 1289 1199"/>
                <a:gd name="T3" fmla="*/ 1289 h 901"/>
                <a:gd name="T4" fmla="+- 0 6520 6513"/>
                <a:gd name="T5" fmla="*/ T4 w 2460"/>
                <a:gd name="T6" fmla="+- 0 1254 1199"/>
                <a:gd name="T7" fmla="*/ 1254 h 901"/>
                <a:gd name="T8" fmla="+- 0 6540 6513"/>
                <a:gd name="T9" fmla="*/ T8 w 2460"/>
                <a:gd name="T10" fmla="+- 0 1226 1199"/>
                <a:gd name="T11" fmla="*/ 1226 h 901"/>
                <a:gd name="T12" fmla="+- 0 6568 6513"/>
                <a:gd name="T13" fmla="*/ T12 w 2460"/>
                <a:gd name="T14" fmla="+- 0 1206 1199"/>
                <a:gd name="T15" fmla="*/ 1206 h 901"/>
                <a:gd name="T16" fmla="+- 0 6603 6513"/>
                <a:gd name="T17" fmla="*/ T16 w 2460"/>
                <a:gd name="T18" fmla="+- 0 1199 1199"/>
                <a:gd name="T19" fmla="*/ 1199 h 901"/>
                <a:gd name="T20" fmla="+- 0 8882 6513"/>
                <a:gd name="T21" fmla="*/ T20 w 2460"/>
                <a:gd name="T22" fmla="+- 0 1199 1199"/>
                <a:gd name="T23" fmla="*/ 1199 h 901"/>
                <a:gd name="T24" fmla="+- 0 8917 6513"/>
                <a:gd name="T25" fmla="*/ T24 w 2460"/>
                <a:gd name="T26" fmla="+- 0 1206 1199"/>
                <a:gd name="T27" fmla="*/ 1206 h 901"/>
                <a:gd name="T28" fmla="+- 0 8946 6513"/>
                <a:gd name="T29" fmla="*/ T28 w 2460"/>
                <a:gd name="T30" fmla="+- 0 1226 1199"/>
                <a:gd name="T31" fmla="*/ 1226 h 901"/>
                <a:gd name="T32" fmla="+- 0 8965 6513"/>
                <a:gd name="T33" fmla="*/ T32 w 2460"/>
                <a:gd name="T34" fmla="+- 0 1254 1199"/>
                <a:gd name="T35" fmla="*/ 1254 h 901"/>
                <a:gd name="T36" fmla="+- 0 8972 6513"/>
                <a:gd name="T37" fmla="*/ T36 w 2460"/>
                <a:gd name="T38" fmla="+- 0 1289 1199"/>
                <a:gd name="T39" fmla="*/ 1289 h 901"/>
                <a:gd name="T40" fmla="+- 0 8972 6513"/>
                <a:gd name="T41" fmla="*/ T40 w 2460"/>
                <a:gd name="T42" fmla="+- 0 2010 1199"/>
                <a:gd name="T43" fmla="*/ 2010 h 901"/>
                <a:gd name="T44" fmla="+- 0 8965 6513"/>
                <a:gd name="T45" fmla="*/ T44 w 2460"/>
                <a:gd name="T46" fmla="+- 0 2045 1199"/>
                <a:gd name="T47" fmla="*/ 2045 h 901"/>
                <a:gd name="T48" fmla="+- 0 8946 6513"/>
                <a:gd name="T49" fmla="*/ T48 w 2460"/>
                <a:gd name="T50" fmla="+- 0 2074 1199"/>
                <a:gd name="T51" fmla="*/ 2074 h 901"/>
                <a:gd name="T52" fmla="+- 0 8917 6513"/>
                <a:gd name="T53" fmla="*/ T52 w 2460"/>
                <a:gd name="T54" fmla="+- 0 2093 1199"/>
                <a:gd name="T55" fmla="*/ 2093 h 901"/>
                <a:gd name="T56" fmla="+- 0 8882 6513"/>
                <a:gd name="T57" fmla="*/ T56 w 2460"/>
                <a:gd name="T58" fmla="+- 0 2100 1199"/>
                <a:gd name="T59" fmla="*/ 2100 h 901"/>
                <a:gd name="T60" fmla="+- 0 6603 6513"/>
                <a:gd name="T61" fmla="*/ T60 w 2460"/>
                <a:gd name="T62" fmla="+- 0 2100 1199"/>
                <a:gd name="T63" fmla="*/ 2100 h 901"/>
                <a:gd name="T64" fmla="+- 0 6568 6513"/>
                <a:gd name="T65" fmla="*/ T64 w 2460"/>
                <a:gd name="T66" fmla="+- 0 2093 1199"/>
                <a:gd name="T67" fmla="*/ 2093 h 901"/>
                <a:gd name="T68" fmla="+- 0 6540 6513"/>
                <a:gd name="T69" fmla="*/ T68 w 2460"/>
                <a:gd name="T70" fmla="+- 0 2074 1199"/>
                <a:gd name="T71" fmla="*/ 2074 h 901"/>
                <a:gd name="T72" fmla="+- 0 6520 6513"/>
                <a:gd name="T73" fmla="*/ T72 w 2460"/>
                <a:gd name="T74" fmla="+- 0 2045 1199"/>
                <a:gd name="T75" fmla="*/ 2045 h 901"/>
                <a:gd name="T76" fmla="+- 0 6513 6513"/>
                <a:gd name="T77" fmla="*/ T76 w 2460"/>
                <a:gd name="T78" fmla="+- 0 2010 1199"/>
                <a:gd name="T79" fmla="*/ 2010 h 901"/>
                <a:gd name="T80" fmla="+- 0 6513 6513"/>
                <a:gd name="T81" fmla="*/ T80 w 2460"/>
                <a:gd name="T82" fmla="+- 0 1289 1199"/>
                <a:gd name="T83" fmla="*/ 1289 h 90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2460" h="901">
                  <a:moveTo>
                    <a:pt x="0" y="90"/>
                  </a:moveTo>
                  <a:lnTo>
                    <a:pt x="7" y="55"/>
                  </a:lnTo>
                  <a:lnTo>
                    <a:pt x="27" y="27"/>
                  </a:lnTo>
                  <a:lnTo>
                    <a:pt x="55" y="7"/>
                  </a:lnTo>
                  <a:lnTo>
                    <a:pt x="90" y="0"/>
                  </a:lnTo>
                  <a:lnTo>
                    <a:pt x="2369" y="0"/>
                  </a:lnTo>
                  <a:lnTo>
                    <a:pt x="2404" y="7"/>
                  </a:lnTo>
                  <a:lnTo>
                    <a:pt x="2433" y="27"/>
                  </a:lnTo>
                  <a:lnTo>
                    <a:pt x="2452" y="55"/>
                  </a:lnTo>
                  <a:lnTo>
                    <a:pt x="2459" y="90"/>
                  </a:lnTo>
                  <a:lnTo>
                    <a:pt x="2459" y="811"/>
                  </a:lnTo>
                  <a:lnTo>
                    <a:pt x="2452" y="846"/>
                  </a:lnTo>
                  <a:lnTo>
                    <a:pt x="2433" y="875"/>
                  </a:lnTo>
                  <a:lnTo>
                    <a:pt x="2404" y="894"/>
                  </a:lnTo>
                  <a:lnTo>
                    <a:pt x="2369" y="901"/>
                  </a:lnTo>
                  <a:lnTo>
                    <a:pt x="90" y="901"/>
                  </a:lnTo>
                  <a:lnTo>
                    <a:pt x="55" y="894"/>
                  </a:lnTo>
                  <a:lnTo>
                    <a:pt x="27" y="875"/>
                  </a:lnTo>
                  <a:lnTo>
                    <a:pt x="7" y="846"/>
                  </a:lnTo>
                  <a:lnTo>
                    <a:pt x="0" y="811"/>
                  </a:lnTo>
                  <a:lnTo>
                    <a:pt x="0" y="90"/>
                  </a:lnTo>
                  <a:close/>
                </a:path>
              </a:pathLst>
            </a:custGeom>
            <a:noFill/>
            <a:ln w="2540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5" name="Freeform 1689">
              <a:extLst>
                <a:ext uri="{FF2B5EF4-FFF2-40B4-BE49-F238E27FC236}">
                  <a16:creationId xmlns:a16="http://schemas.microsoft.com/office/drawing/2014/main" id="{5E7B2B42-EA56-4EA8-9966-CFA978327BC5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3" y="2238"/>
              <a:ext cx="2460" cy="901"/>
            </a:xfrm>
            <a:custGeom>
              <a:avLst/>
              <a:gdLst>
                <a:gd name="T0" fmla="+- 0 8882 6513"/>
                <a:gd name="T1" fmla="*/ T0 w 2460"/>
                <a:gd name="T2" fmla="+- 0 2239 2239"/>
                <a:gd name="T3" fmla="*/ 2239 h 901"/>
                <a:gd name="T4" fmla="+- 0 6603 6513"/>
                <a:gd name="T5" fmla="*/ T4 w 2460"/>
                <a:gd name="T6" fmla="+- 0 2239 2239"/>
                <a:gd name="T7" fmla="*/ 2239 h 901"/>
                <a:gd name="T8" fmla="+- 0 6568 6513"/>
                <a:gd name="T9" fmla="*/ T8 w 2460"/>
                <a:gd name="T10" fmla="+- 0 2246 2239"/>
                <a:gd name="T11" fmla="*/ 2246 h 901"/>
                <a:gd name="T12" fmla="+- 0 6540 6513"/>
                <a:gd name="T13" fmla="*/ T12 w 2460"/>
                <a:gd name="T14" fmla="+- 0 2265 2239"/>
                <a:gd name="T15" fmla="*/ 2265 h 901"/>
                <a:gd name="T16" fmla="+- 0 6520 6513"/>
                <a:gd name="T17" fmla="*/ T16 w 2460"/>
                <a:gd name="T18" fmla="+- 0 2294 2239"/>
                <a:gd name="T19" fmla="*/ 2294 h 901"/>
                <a:gd name="T20" fmla="+- 0 6513 6513"/>
                <a:gd name="T21" fmla="*/ T20 w 2460"/>
                <a:gd name="T22" fmla="+- 0 2329 2239"/>
                <a:gd name="T23" fmla="*/ 2329 h 901"/>
                <a:gd name="T24" fmla="+- 0 6513 6513"/>
                <a:gd name="T25" fmla="*/ T24 w 2460"/>
                <a:gd name="T26" fmla="+- 0 3050 2239"/>
                <a:gd name="T27" fmla="*/ 3050 h 901"/>
                <a:gd name="T28" fmla="+- 0 6520 6513"/>
                <a:gd name="T29" fmla="*/ T28 w 2460"/>
                <a:gd name="T30" fmla="+- 0 3084 2239"/>
                <a:gd name="T31" fmla="*/ 3084 h 901"/>
                <a:gd name="T32" fmla="+- 0 6540 6513"/>
                <a:gd name="T33" fmla="*/ T32 w 2460"/>
                <a:gd name="T34" fmla="+- 0 3113 2239"/>
                <a:gd name="T35" fmla="*/ 3113 h 901"/>
                <a:gd name="T36" fmla="+- 0 6568 6513"/>
                <a:gd name="T37" fmla="*/ T36 w 2460"/>
                <a:gd name="T38" fmla="+- 0 3132 2239"/>
                <a:gd name="T39" fmla="*/ 3132 h 901"/>
                <a:gd name="T40" fmla="+- 0 6603 6513"/>
                <a:gd name="T41" fmla="*/ T40 w 2460"/>
                <a:gd name="T42" fmla="+- 0 3140 2239"/>
                <a:gd name="T43" fmla="*/ 3140 h 901"/>
                <a:gd name="T44" fmla="+- 0 8882 6513"/>
                <a:gd name="T45" fmla="*/ T44 w 2460"/>
                <a:gd name="T46" fmla="+- 0 3140 2239"/>
                <a:gd name="T47" fmla="*/ 3140 h 901"/>
                <a:gd name="T48" fmla="+- 0 8917 6513"/>
                <a:gd name="T49" fmla="*/ T48 w 2460"/>
                <a:gd name="T50" fmla="+- 0 3132 2239"/>
                <a:gd name="T51" fmla="*/ 3132 h 901"/>
                <a:gd name="T52" fmla="+- 0 8946 6513"/>
                <a:gd name="T53" fmla="*/ T52 w 2460"/>
                <a:gd name="T54" fmla="+- 0 3113 2239"/>
                <a:gd name="T55" fmla="*/ 3113 h 901"/>
                <a:gd name="T56" fmla="+- 0 8965 6513"/>
                <a:gd name="T57" fmla="*/ T56 w 2460"/>
                <a:gd name="T58" fmla="+- 0 3084 2239"/>
                <a:gd name="T59" fmla="*/ 3084 h 901"/>
                <a:gd name="T60" fmla="+- 0 8972 6513"/>
                <a:gd name="T61" fmla="*/ T60 w 2460"/>
                <a:gd name="T62" fmla="+- 0 3050 2239"/>
                <a:gd name="T63" fmla="*/ 3050 h 901"/>
                <a:gd name="T64" fmla="+- 0 8972 6513"/>
                <a:gd name="T65" fmla="*/ T64 w 2460"/>
                <a:gd name="T66" fmla="+- 0 2329 2239"/>
                <a:gd name="T67" fmla="*/ 2329 h 901"/>
                <a:gd name="T68" fmla="+- 0 8965 6513"/>
                <a:gd name="T69" fmla="*/ T68 w 2460"/>
                <a:gd name="T70" fmla="+- 0 2294 2239"/>
                <a:gd name="T71" fmla="*/ 2294 h 901"/>
                <a:gd name="T72" fmla="+- 0 8946 6513"/>
                <a:gd name="T73" fmla="*/ T72 w 2460"/>
                <a:gd name="T74" fmla="+- 0 2265 2239"/>
                <a:gd name="T75" fmla="*/ 2265 h 901"/>
                <a:gd name="T76" fmla="+- 0 8917 6513"/>
                <a:gd name="T77" fmla="*/ T76 w 2460"/>
                <a:gd name="T78" fmla="+- 0 2246 2239"/>
                <a:gd name="T79" fmla="*/ 2246 h 901"/>
                <a:gd name="T80" fmla="+- 0 8882 6513"/>
                <a:gd name="T81" fmla="*/ T80 w 2460"/>
                <a:gd name="T82" fmla="+- 0 2239 2239"/>
                <a:gd name="T83" fmla="*/ 2239 h 90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2460" h="901">
                  <a:moveTo>
                    <a:pt x="2369" y="0"/>
                  </a:moveTo>
                  <a:lnTo>
                    <a:pt x="90" y="0"/>
                  </a:lnTo>
                  <a:lnTo>
                    <a:pt x="55" y="7"/>
                  </a:lnTo>
                  <a:lnTo>
                    <a:pt x="27" y="26"/>
                  </a:lnTo>
                  <a:lnTo>
                    <a:pt x="7" y="55"/>
                  </a:lnTo>
                  <a:lnTo>
                    <a:pt x="0" y="90"/>
                  </a:lnTo>
                  <a:lnTo>
                    <a:pt x="0" y="811"/>
                  </a:lnTo>
                  <a:lnTo>
                    <a:pt x="7" y="845"/>
                  </a:lnTo>
                  <a:lnTo>
                    <a:pt x="27" y="874"/>
                  </a:lnTo>
                  <a:lnTo>
                    <a:pt x="55" y="893"/>
                  </a:lnTo>
                  <a:lnTo>
                    <a:pt x="90" y="901"/>
                  </a:lnTo>
                  <a:lnTo>
                    <a:pt x="2369" y="901"/>
                  </a:lnTo>
                  <a:lnTo>
                    <a:pt x="2404" y="893"/>
                  </a:lnTo>
                  <a:lnTo>
                    <a:pt x="2433" y="874"/>
                  </a:lnTo>
                  <a:lnTo>
                    <a:pt x="2452" y="845"/>
                  </a:lnTo>
                  <a:lnTo>
                    <a:pt x="2459" y="811"/>
                  </a:lnTo>
                  <a:lnTo>
                    <a:pt x="2459" y="90"/>
                  </a:lnTo>
                  <a:lnTo>
                    <a:pt x="2452" y="55"/>
                  </a:lnTo>
                  <a:lnTo>
                    <a:pt x="2433" y="26"/>
                  </a:lnTo>
                  <a:lnTo>
                    <a:pt x="2404" y="7"/>
                  </a:lnTo>
                  <a:lnTo>
                    <a:pt x="2369" y="0"/>
                  </a:lnTo>
                  <a:close/>
                </a:path>
              </a:pathLst>
            </a:custGeom>
            <a:solidFill>
              <a:srgbClr val="8496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6" name="Freeform 1688">
              <a:extLst>
                <a:ext uri="{FF2B5EF4-FFF2-40B4-BE49-F238E27FC236}">
                  <a16:creationId xmlns:a16="http://schemas.microsoft.com/office/drawing/2014/main" id="{474E5F67-E407-4960-AD30-344B085F10B8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3" y="2238"/>
              <a:ext cx="2460" cy="901"/>
            </a:xfrm>
            <a:custGeom>
              <a:avLst/>
              <a:gdLst>
                <a:gd name="T0" fmla="+- 0 6513 6513"/>
                <a:gd name="T1" fmla="*/ T0 w 2460"/>
                <a:gd name="T2" fmla="+- 0 2329 2239"/>
                <a:gd name="T3" fmla="*/ 2329 h 901"/>
                <a:gd name="T4" fmla="+- 0 6520 6513"/>
                <a:gd name="T5" fmla="*/ T4 w 2460"/>
                <a:gd name="T6" fmla="+- 0 2294 2239"/>
                <a:gd name="T7" fmla="*/ 2294 h 901"/>
                <a:gd name="T8" fmla="+- 0 6540 6513"/>
                <a:gd name="T9" fmla="*/ T8 w 2460"/>
                <a:gd name="T10" fmla="+- 0 2265 2239"/>
                <a:gd name="T11" fmla="*/ 2265 h 901"/>
                <a:gd name="T12" fmla="+- 0 6568 6513"/>
                <a:gd name="T13" fmla="*/ T12 w 2460"/>
                <a:gd name="T14" fmla="+- 0 2246 2239"/>
                <a:gd name="T15" fmla="*/ 2246 h 901"/>
                <a:gd name="T16" fmla="+- 0 6603 6513"/>
                <a:gd name="T17" fmla="*/ T16 w 2460"/>
                <a:gd name="T18" fmla="+- 0 2239 2239"/>
                <a:gd name="T19" fmla="*/ 2239 h 901"/>
                <a:gd name="T20" fmla="+- 0 8882 6513"/>
                <a:gd name="T21" fmla="*/ T20 w 2460"/>
                <a:gd name="T22" fmla="+- 0 2239 2239"/>
                <a:gd name="T23" fmla="*/ 2239 h 901"/>
                <a:gd name="T24" fmla="+- 0 8917 6513"/>
                <a:gd name="T25" fmla="*/ T24 w 2460"/>
                <a:gd name="T26" fmla="+- 0 2246 2239"/>
                <a:gd name="T27" fmla="*/ 2246 h 901"/>
                <a:gd name="T28" fmla="+- 0 8946 6513"/>
                <a:gd name="T29" fmla="*/ T28 w 2460"/>
                <a:gd name="T30" fmla="+- 0 2265 2239"/>
                <a:gd name="T31" fmla="*/ 2265 h 901"/>
                <a:gd name="T32" fmla="+- 0 8965 6513"/>
                <a:gd name="T33" fmla="*/ T32 w 2460"/>
                <a:gd name="T34" fmla="+- 0 2294 2239"/>
                <a:gd name="T35" fmla="*/ 2294 h 901"/>
                <a:gd name="T36" fmla="+- 0 8972 6513"/>
                <a:gd name="T37" fmla="*/ T36 w 2460"/>
                <a:gd name="T38" fmla="+- 0 2329 2239"/>
                <a:gd name="T39" fmla="*/ 2329 h 901"/>
                <a:gd name="T40" fmla="+- 0 8972 6513"/>
                <a:gd name="T41" fmla="*/ T40 w 2460"/>
                <a:gd name="T42" fmla="+- 0 3050 2239"/>
                <a:gd name="T43" fmla="*/ 3050 h 901"/>
                <a:gd name="T44" fmla="+- 0 8965 6513"/>
                <a:gd name="T45" fmla="*/ T44 w 2460"/>
                <a:gd name="T46" fmla="+- 0 3084 2239"/>
                <a:gd name="T47" fmla="*/ 3084 h 901"/>
                <a:gd name="T48" fmla="+- 0 8946 6513"/>
                <a:gd name="T49" fmla="*/ T48 w 2460"/>
                <a:gd name="T50" fmla="+- 0 3113 2239"/>
                <a:gd name="T51" fmla="*/ 3113 h 901"/>
                <a:gd name="T52" fmla="+- 0 8917 6513"/>
                <a:gd name="T53" fmla="*/ T52 w 2460"/>
                <a:gd name="T54" fmla="+- 0 3132 2239"/>
                <a:gd name="T55" fmla="*/ 3132 h 901"/>
                <a:gd name="T56" fmla="+- 0 8882 6513"/>
                <a:gd name="T57" fmla="*/ T56 w 2460"/>
                <a:gd name="T58" fmla="+- 0 3140 2239"/>
                <a:gd name="T59" fmla="*/ 3140 h 901"/>
                <a:gd name="T60" fmla="+- 0 6603 6513"/>
                <a:gd name="T61" fmla="*/ T60 w 2460"/>
                <a:gd name="T62" fmla="+- 0 3140 2239"/>
                <a:gd name="T63" fmla="*/ 3140 h 901"/>
                <a:gd name="T64" fmla="+- 0 6568 6513"/>
                <a:gd name="T65" fmla="*/ T64 w 2460"/>
                <a:gd name="T66" fmla="+- 0 3132 2239"/>
                <a:gd name="T67" fmla="*/ 3132 h 901"/>
                <a:gd name="T68" fmla="+- 0 6540 6513"/>
                <a:gd name="T69" fmla="*/ T68 w 2460"/>
                <a:gd name="T70" fmla="+- 0 3113 2239"/>
                <a:gd name="T71" fmla="*/ 3113 h 901"/>
                <a:gd name="T72" fmla="+- 0 6520 6513"/>
                <a:gd name="T73" fmla="*/ T72 w 2460"/>
                <a:gd name="T74" fmla="+- 0 3084 2239"/>
                <a:gd name="T75" fmla="*/ 3084 h 901"/>
                <a:gd name="T76" fmla="+- 0 6513 6513"/>
                <a:gd name="T77" fmla="*/ T76 w 2460"/>
                <a:gd name="T78" fmla="+- 0 3050 2239"/>
                <a:gd name="T79" fmla="*/ 3050 h 901"/>
                <a:gd name="T80" fmla="+- 0 6513 6513"/>
                <a:gd name="T81" fmla="*/ T80 w 2460"/>
                <a:gd name="T82" fmla="+- 0 2329 2239"/>
                <a:gd name="T83" fmla="*/ 2329 h 90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2460" h="901">
                  <a:moveTo>
                    <a:pt x="0" y="90"/>
                  </a:moveTo>
                  <a:lnTo>
                    <a:pt x="7" y="55"/>
                  </a:lnTo>
                  <a:lnTo>
                    <a:pt x="27" y="26"/>
                  </a:lnTo>
                  <a:lnTo>
                    <a:pt x="55" y="7"/>
                  </a:lnTo>
                  <a:lnTo>
                    <a:pt x="90" y="0"/>
                  </a:lnTo>
                  <a:lnTo>
                    <a:pt x="2369" y="0"/>
                  </a:lnTo>
                  <a:lnTo>
                    <a:pt x="2404" y="7"/>
                  </a:lnTo>
                  <a:lnTo>
                    <a:pt x="2433" y="26"/>
                  </a:lnTo>
                  <a:lnTo>
                    <a:pt x="2452" y="55"/>
                  </a:lnTo>
                  <a:lnTo>
                    <a:pt x="2459" y="90"/>
                  </a:lnTo>
                  <a:lnTo>
                    <a:pt x="2459" y="811"/>
                  </a:lnTo>
                  <a:lnTo>
                    <a:pt x="2452" y="845"/>
                  </a:lnTo>
                  <a:lnTo>
                    <a:pt x="2433" y="874"/>
                  </a:lnTo>
                  <a:lnTo>
                    <a:pt x="2404" y="893"/>
                  </a:lnTo>
                  <a:lnTo>
                    <a:pt x="2369" y="901"/>
                  </a:lnTo>
                  <a:lnTo>
                    <a:pt x="90" y="901"/>
                  </a:lnTo>
                  <a:lnTo>
                    <a:pt x="55" y="893"/>
                  </a:lnTo>
                  <a:lnTo>
                    <a:pt x="27" y="874"/>
                  </a:lnTo>
                  <a:lnTo>
                    <a:pt x="7" y="845"/>
                  </a:lnTo>
                  <a:lnTo>
                    <a:pt x="0" y="811"/>
                  </a:lnTo>
                  <a:lnTo>
                    <a:pt x="0" y="90"/>
                  </a:lnTo>
                  <a:close/>
                </a:path>
              </a:pathLst>
            </a:custGeom>
            <a:noFill/>
            <a:ln w="2540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7" name="Text Box 1687">
              <a:extLst>
                <a:ext uri="{FF2B5EF4-FFF2-40B4-BE49-F238E27FC236}">
                  <a16:creationId xmlns:a16="http://schemas.microsoft.com/office/drawing/2014/main" id="{4303EED2-DF7E-44F4-AA58-F93B53A8B7D3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312" y="391"/>
              <a:ext cx="2971" cy="6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R="9525" algn="ctr">
                <a:lnSpc>
                  <a:spcPts val="1525"/>
                </a:lnSpc>
                <a:spcAft>
                  <a:spcPts val="0"/>
                </a:spcAft>
              </a:pPr>
              <a:r>
                <a:rPr lang="sr-Latn-RS" sz="1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Ocena dostupnosti automobila (0-6)</a:t>
              </a:r>
              <a:r>
                <a:rPr lang="en-US" sz="1100" baseline="30000" dirty="0"/>
                <a:t>1</a:t>
              </a:r>
              <a:r>
                <a:rPr lang="en-US" sz="1100" b="1" dirty="0">
                  <a:solidFill>
                    <a:srgbClr val="FFF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Text Box 1686">
              <a:extLst>
                <a:ext uri="{FF2B5EF4-FFF2-40B4-BE49-F238E27FC236}">
                  <a16:creationId xmlns:a16="http://schemas.microsoft.com/office/drawing/2014/main" id="{36A1FB71-D99D-49D5-9903-3BBAB145E38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903" y="1518"/>
              <a:ext cx="1702" cy="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algn="just">
                <a:lnSpc>
                  <a:spcPts val="1405"/>
                </a:lnSpc>
                <a:spcAft>
                  <a:spcPts val="0"/>
                </a:spcAft>
              </a:pPr>
              <a:r>
                <a:rPr lang="sr-Latn-RS" sz="1400" b="1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Žene</a:t>
              </a:r>
              <a:r>
                <a:rPr lang="en-US" sz="1400" b="1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4.4</a:t>
              </a:r>
              <a:endPara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Text Box 1685">
              <a:extLst>
                <a:ext uri="{FF2B5EF4-FFF2-40B4-BE49-F238E27FC236}">
                  <a16:creationId xmlns:a16="http://schemas.microsoft.com/office/drawing/2014/main" id="{97830F58-0428-4F7F-B74B-778B29CACFDB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805" y="2558"/>
              <a:ext cx="1610" cy="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algn="just">
                <a:lnSpc>
                  <a:spcPts val="1405"/>
                </a:lnSpc>
                <a:spcAft>
                  <a:spcPts val="0"/>
                </a:spcAft>
              </a:pPr>
              <a:r>
                <a:rPr lang="sr-Latn-RS" sz="1400" b="1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Muškarci</a:t>
              </a:r>
              <a:r>
                <a:rPr lang="en-US" sz="1400" b="1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5.0</a:t>
              </a:r>
              <a:endPara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0" name="Group 1693">
            <a:extLst>
              <a:ext uri="{FF2B5EF4-FFF2-40B4-BE49-F238E27FC236}">
                <a16:creationId xmlns:a16="http://schemas.microsoft.com/office/drawing/2014/main" id="{7F279D28-9A83-48B4-A9D4-C79DB1B566C1}"/>
              </a:ext>
            </a:extLst>
          </p:cNvPr>
          <p:cNvGrpSpPr>
            <a:grpSpLocks/>
          </p:cNvGrpSpPr>
          <p:nvPr/>
        </p:nvGrpSpPr>
        <p:grpSpPr bwMode="auto">
          <a:xfrm>
            <a:off x="8427677" y="3685766"/>
            <a:ext cx="1765936" cy="1747603"/>
            <a:chOff x="2911" y="278"/>
            <a:chExt cx="3074" cy="2323"/>
          </a:xfrm>
        </p:grpSpPr>
        <p:sp>
          <p:nvSpPr>
            <p:cNvPr id="21" name="Freeform 1700">
              <a:extLst>
                <a:ext uri="{FF2B5EF4-FFF2-40B4-BE49-F238E27FC236}">
                  <a16:creationId xmlns:a16="http://schemas.microsoft.com/office/drawing/2014/main" id="{8B3ECFF6-AC18-4D4D-833C-8DA633DEB31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1" y="278"/>
              <a:ext cx="3074" cy="2323"/>
            </a:xfrm>
            <a:custGeom>
              <a:avLst/>
              <a:gdLst>
                <a:gd name="T0" fmla="+- 0 5746 2971"/>
                <a:gd name="T1" fmla="*/ T0 w 3074"/>
                <a:gd name="T2" fmla="+- 0 302 302"/>
                <a:gd name="T3" fmla="*/ 302 h 2988"/>
                <a:gd name="T4" fmla="+- 0 3270 2971"/>
                <a:gd name="T5" fmla="*/ T4 w 3074"/>
                <a:gd name="T6" fmla="+- 0 302 302"/>
                <a:gd name="T7" fmla="*/ 302 h 2988"/>
                <a:gd name="T8" fmla="+- 0 3191 2971"/>
                <a:gd name="T9" fmla="*/ T8 w 3074"/>
                <a:gd name="T10" fmla="+- 0 312 302"/>
                <a:gd name="T11" fmla="*/ 312 h 2988"/>
                <a:gd name="T12" fmla="+- 0 3119 2971"/>
                <a:gd name="T13" fmla="*/ T12 w 3074"/>
                <a:gd name="T14" fmla="+- 0 343 302"/>
                <a:gd name="T15" fmla="*/ 343 h 2988"/>
                <a:gd name="T16" fmla="+- 0 3059 2971"/>
                <a:gd name="T17" fmla="*/ T16 w 3074"/>
                <a:gd name="T18" fmla="+- 0 389 302"/>
                <a:gd name="T19" fmla="*/ 389 h 2988"/>
                <a:gd name="T20" fmla="+- 0 3012 2971"/>
                <a:gd name="T21" fmla="*/ T20 w 3074"/>
                <a:gd name="T22" fmla="+- 0 450 302"/>
                <a:gd name="T23" fmla="*/ 450 h 2988"/>
                <a:gd name="T24" fmla="+- 0 2982 2971"/>
                <a:gd name="T25" fmla="*/ T24 w 3074"/>
                <a:gd name="T26" fmla="+- 0 521 302"/>
                <a:gd name="T27" fmla="*/ 521 h 2988"/>
                <a:gd name="T28" fmla="+- 0 2971 2971"/>
                <a:gd name="T29" fmla="*/ T28 w 3074"/>
                <a:gd name="T30" fmla="+- 0 601 302"/>
                <a:gd name="T31" fmla="*/ 601 h 2988"/>
                <a:gd name="T32" fmla="+- 0 2971 2971"/>
                <a:gd name="T33" fmla="*/ T32 w 3074"/>
                <a:gd name="T34" fmla="+- 0 2991 302"/>
                <a:gd name="T35" fmla="*/ 2991 h 2988"/>
                <a:gd name="T36" fmla="+- 0 2982 2971"/>
                <a:gd name="T37" fmla="*/ T36 w 3074"/>
                <a:gd name="T38" fmla="+- 0 3070 302"/>
                <a:gd name="T39" fmla="*/ 3070 h 2988"/>
                <a:gd name="T40" fmla="+- 0 3012 2971"/>
                <a:gd name="T41" fmla="*/ T40 w 3074"/>
                <a:gd name="T42" fmla="+- 0 3142 302"/>
                <a:gd name="T43" fmla="*/ 3142 h 2988"/>
                <a:gd name="T44" fmla="+- 0 3059 2971"/>
                <a:gd name="T45" fmla="*/ T44 w 3074"/>
                <a:gd name="T46" fmla="+- 0 3202 302"/>
                <a:gd name="T47" fmla="*/ 3202 h 2988"/>
                <a:gd name="T48" fmla="+- 0 3119 2971"/>
                <a:gd name="T49" fmla="*/ T48 w 3074"/>
                <a:gd name="T50" fmla="+- 0 3249 302"/>
                <a:gd name="T51" fmla="*/ 3249 h 2988"/>
                <a:gd name="T52" fmla="+- 0 3191 2971"/>
                <a:gd name="T53" fmla="*/ T52 w 3074"/>
                <a:gd name="T54" fmla="+- 0 3279 302"/>
                <a:gd name="T55" fmla="*/ 3279 h 2988"/>
                <a:gd name="T56" fmla="+- 0 3270 2971"/>
                <a:gd name="T57" fmla="*/ T56 w 3074"/>
                <a:gd name="T58" fmla="+- 0 3290 302"/>
                <a:gd name="T59" fmla="*/ 3290 h 2988"/>
                <a:gd name="T60" fmla="+- 0 5746 2971"/>
                <a:gd name="T61" fmla="*/ T60 w 3074"/>
                <a:gd name="T62" fmla="+- 0 3290 302"/>
                <a:gd name="T63" fmla="*/ 3290 h 2988"/>
                <a:gd name="T64" fmla="+- 0 5826 2971"/>
                <a:gd name="T65" fmla="*/ T64 w 3074"/>
                <a:gd name="T66" fmla="+- 0 3279 302"/>
                <a:gd name="T67" fmla="*/ 3279 h 2988"/>
                <a:gd name="T68" fmla="+- 0 5897 2971"/>
                <a:gd name="T69" fmla="*/ T68 w 3074"/>
                <a:gd name="T70" fmla="+- 0 3249 302"/>
                <a:gd name="T71" fmla="*/ 3249 h 2988"/>
                <a:gd name="T72" fmla="+- 0 5958 2971"/>
                <a:gd name="T73" fmla="*/ T72 w 3074"/>
                <a:gd name="T74" fmla="+- 0 3202 302"/>
                <a:gd name="T75" fmla="*/ 3202 h 2988"/>
                <a:gd name="T76" fmla="+- 0 6004 2971"/>
                <a:gd name="T77" fmla="*/ T76 w 3074"/>
                <a:gd name="T78" fmla="+- 0 3142 302"/>
                <a:gd name="T79" fmla="*/ 3142 h 2988"/>
                <a:gd name="T80" fmla="+- 0 6035 2971"/>
                <a:gd name="T81" fmla="*/ T80 w 3074"/>
                <a:gd name="T82" fmla="+- 0 3070 302"/>
                <a:gd name="T83" fmla="*/ 3070 h 2988"/>
                <a:gd name="T84" fmla="+- 0 6045 2971"/>
                <a:gd name="T85" fmla="*/ T84 w 3074"/>
                <a:gd name="T86" fmla="+- 0 2991 302"/>
                <a:gd name="T87" fmla="*/ 2991 h 2988"/>
                <a:gd name="T88" fmla="+- 0 6045 2971"/>
                <a:gd name="T89" fmla="*/ T88 w 3074"/>
                <a:gd name="T90" fmla="+- 0 601 302"/>
                <a:gd name="T91" fmla="*/ 601 h 2988"/>
                <a:gd name="T92" fmla="+- 0 6035 2971"/>
                <a:gd name="T93" fmla="*/ T92 w 3074"/>
                <a:gd name="T94" fmla="+- 0 521 302"/>
                <a:gd name="T95" fmla="*/ 521 h 2988"/>
                <a:gd name="T96" fmla="+- 0 6004 2971"/>
                <a:gd name="T97" fmla="*/ T96 w 3074"/>
                <a:gd name="T98" fmla="+- 0 450 302"/>
                <a:gd name="T99" fmla="*/ 450 h 2988"/>
                <a:gd name="T100" fmla="+- 0 5958 2971"/>
                <a:gd name="T101" fmla="*/ T100 w 3074"/>
                <a:gd name="T102" fmla="+- 0 389 302"/>
                <a:gd name="T103" fmla="*/ 389 h 2988"/>
                <a:gd name="T104" fmla="+- 0 5897 2971"/>
                <a:gd name="T105" fmla="*/ T104 w 3074"/>
                <a:gd name="T106" fmla="+- 0 343 302"/>
                <a:gd name="T107" fmla="*/ 343 h 2988"/>
                <a:gd name="T108" fmla="+- 0 5826 2971"/>
                <a:gd name="T109" fmla="*/ T108 w 3074"/>
                <a:gd name="T110" fmla="+- 0 312 302"/>
                <a:gd name="T111" fmla="*/ 312 h 2988"/>
                <a:gd name="T112" fmla="+- 0 5746 2971"/>
                <a:gd name="T113" fmla="*/ T112 w 3074"/>
                <a:gd name="T114" fmla="+- 0 302 302"/>
                <a:gd name="T115" fmla="*/ 302 h 298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</a:cxnLst>
              <a:rect l="0" t="0" r="r" b="b"/>
              <a:pathLst>
                <a:path w="3074" h="2988">
                  <a:moveTo>
                    <a:pt x="2775" y="0"/>
                  </a:moveTo>
                  <a:lnTo>
                    <a:pt x="299" y="0"/>
                  </a:lnTo>
                  <a:lnTo>
                    <a:pt x="220" y="10"/>
                  </a:lnTo>
                  <a:lnTo>
                    <a:pt x="148" y="41"/>
                  </a:lnTo>
                  <a:lnTo>
                    <a:pt x="88" y="87"/>
                  </a:lnTo>
                  <a:lnTo>
                    <a:pt x="41" y="148"/>
                  </a:lnTo>
                  <a:lnTo>
                    <a:pt x="11" y="219"/>
                  </a:lnTo>
                  <a:lnTo>
                    <a:pt x="0" y="299"/>
                  </a:lnTo>
                  <a:lnTo>
                    <a:pt x="0" y="2689"/>
                  </a:lnTo>
                  <a:lnTo>
                    <a:pt x="11" y="2768"/>
                  </a:lnTo>
                  <a:lnTo>
                    <a:pt x="41" y="2840"/>
                  </a:lnTo>
                  <a:lnTo>
                    <a:pt x="88" y="2900"/>
                  </a:lnTo>
                  <a:lnTo>
                    <a:pt x="148" y="2947"/>
                  </a:lnTo>
                  <a:lnTo>
                    <a:pt x="220" y="2977"/>
                  </a:lnTo>
                  <a:lnTo>
                    <a:pt x="299" y="2988"/>
                  </a:lnTo>
                  <a:lnTo>
                    <a:pt x="2775" y="2988"/>
                  </a:lnTo>
                  <a:lnTo>
                    <a:pt x="2855" y="2977"/>
                  </a:lnTo>
                  <a:lnTo>
                    <a:pt x="2926" y="2947"/>
                  </a:lnTo>
                  <a:lnTo>
                    <a:pt x="2987" y="2900"/>
                  </a:lnTo>
                  <a:lnTo>
                    <a:pt x="3033" y="2840"/>
                  </a:lnTo>
                  <a:lnTo>
                    <a:pt x="3064" y="2768"/>
                  </a:lnTo>
                  <a:lnTo>
                    <a:pt x="3074" y="2689"/>
                  </a:lnTo>
                  <a:lnTo>
                    <a:pt x="3074" y="299"/>
                  </a:lnTo>
                  <a:lnTo>
                    <a:pt x="3064" y="219"/>
                  </a:lnTo>
                  <a:lnTo>
                    <a:pt x="3033" y="148"/>
                  </a:lnTo>
                  <a:lnTo>
                    <a:pt x="2987" y="87"/>
                  </a:lnTo>
                  <a:lnTo>
                    <a:pt x="2926" y="41"/>
                  </a:lnTo>
                  <a:lnTo>
                    <a:pt x="2855" y="10"/>
                  </a:lnTo>
                  <a:lnTo>
                    <a:pt x="2775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 dirty="0"/>
            </a:p>
          </p:txBody>
        </p:sp>
        <p:sp>
          <p:nvSpPr>
            <p:cNvPr id="22" name="Freeform 1698">
              <a:extLst>
                <a:ext uri="{FF2B5EF4-FFF2-40B4-BE49-F238E27FC236}">
                  <a16:creationId xmlns:a16="http://schemas.microsoft.com/office/drawing/2014/main" id="{AA1A0F66-D476-4CD8-BA04-9188CDB69D0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0" y="1249"/>
              <a:ext cx="2312" cy="901"/>
            </a:xfrm>
            <a:custGeom>
              <a:avLst/>
              <a:gdLst>
                <a:gd name="T0" fmla="+- 0 3209 3209"/>
                <a:gd name="T1" fmla="*/ T0 w 2460"/>
                <a:gd name="T2" fmla="+- 0 1289 1199"/>
                <a:gd name="T3" fmla="*/ 1289 h 901"/>
                <a:gd name="T4" fmla="+- 0 3216 3209"/>
                <a:gd name="T5" fmla="*/ T4 w 2460"/>
                <a:gd name="T6" fmla="+- 0 1254 1199"/>
                <a:gd name="T7" fmla="*/ 1254 h 901"/>
                <a:gd name="T8" fmla="+- 0 3235 3209"/>
                <a:gd name="T9" fmla="*/ T8 w 2460"/>
                <a:gd name="T10" fmla="+- 0 1226 1199"/>
                <a:gd name="T11" fmla="*/ 1226 h 901"/>
                <a:gd name="T12" fmla="+- 0 3264 3209"/>
                <a:gd name="T13" fmla="*/ T12 w 2460"/>
                <a:gd name="T14" fmla="+- 0 1206 1199"/>
                <a:gd name="T15" fmla="*/ 1206 h 901"/>
                <a:gd name="T16" fmla="+- 0 3299 3209"/>
                <a:gd name="T17" fmla="*/ T16 w 2460"/>
                <a:gd name="T18" fmla="+- 0 1199 1199"/>
                <a:gd name="T19" fmla="*/ 1199 h 901"/>
                <a:gd name="T20" fmla="+- 0 5578 3209"/>
                <a:gd name="T21" fmla="*/ T20 w 2460"/>
                <a:gd name="T22" fmla="+- 0 1199 1199"/>
                <a:gd name="T23" fmla="*/ 1199 h 901"/>
                <a:gd name="T24" fmla="+- 0 5613 3209"/>
                <a:gd name="T25" fmla="*/ T24 w 2460"/>
                <a:gd name="T26" fmla="+- 0 1206 1199"/>
                <a:gd name="T27" fmla="*/ 1206 h 901"/>
                <a:gd name="T28" fmla="+- 0 5641 3209"/>
                <a:gd name="T29" fmla="*/ T28 w 2460"/>
                <a:gd name="T30" fmla="+- 0 1226 1199"/>
                <a:gd name="T31" fmla="*/ 1226 h 901"/>
                <a:gd name="T32" fmla="+- 0 5661 3209"/>
                <a:gd name="T33" fmla="*/ T32 w 2460"/>
                <a:gd name="T34" fmla="+- 0 1254 1199"/>
                <a:gd name="T35" fmla="*/ 1254 h 901"/>
                <a:gd name="T36" fmla="+- 0 5668 3209"/>
                <a:gd name="T37" fmla="*/ T36 w 2460"/>
                <a:gd name="T38" fmla="+- 0 1289 1199"/>
                <a:gd name="T39" fmla="*/ 1289 h 901"/>
                <a:gd name="T40" fmla="+- 0 5668 3209"/>
                <a:gd name="T41" fmla="*/ T40 w 2460"/>
                <a:gd name="T42" fmla="+- 0 2010 1199"/>
                <a:gd name="T43" fmla="*/ 2010 h 901"/>
                <a:gd name="T44" fmla="+- 0 5661 3209"/>
                <a:gd name="T45" fmla="*/ T44 w 2460"/>
                <a:gd name="T46" fmla="+- 0 2045 1199"/>
                <a:gd name="T47" fmla="*/ 2045 h 901"/>
                <a:gd name="T48" fmla="+- 0 5641 3209"/>
                <a:gd name="T49" fmla="*/ T48 w 2460"/>
                <a:gd name="T50" fmla="+- 0 2074 1199"/>
                <a:gd name="T51" fmla="*/ 2074 h 901"/>
                <a:gd name="T52" fmla="+- 0 5613 3209"/>
                <a:gd name="T53" fmla="*/ T52 w 2460"/>
                <a:gd name="T54" fmla="+- 0 2093 1199"/>
                <a:gd name="T55" fmla="*/ 2093 h 901"/>
                <a:gd name="T56" fmla="+- 0 5578 3209"/>
                <a:gd name="T57" fmla="*/ T56 w 2460"/>
                <a:gd name="T58" fmla="+- 0 2100 1199"/>
                <a:gd name="T59" fmla="*/ 2100 h 901"/>
                <a:gd name="T60" fmla="+- 0 3299 3209"/>
                <a:gd name="T61" fmla="*/ T60 w 2460"/>
                <a:gd name="T62" fmla="+- 0 2100 1199"/>
                <a:gd name="T63" fmla="*/ 2100 h 901"/>
                <a:gd name="T64" fmla="+- 0 3264 3209"/>
                <a:gd name="T65" fmla="*/ T64 w 2460"/>
                <a:gd name="T66" fmla="+- 0 2093 1199"/>
                <a:gd name="T67" fmla="*/ 2093 h 901"/>
                <a:gd name="T68" fmla="+- 0 3235 3209"/>
                <a:gd name="T69" fmla="*/ T68 w 2460"/>
                <a:gd name="T70" fmla="+- 0 2074 1199"/>
                <a:gd name="T71" fmla="*/ 2074 h 901"/>
                <a:gd name="T72" fmla="+- 0 3216 3209"/>
                <a:gd name="T73" fmla="*/ T72 w 2460"/>
                <a:gd name="T74" fmla="+- 0 2045 1199"/>
                <a:gd name="T75" fmla="*/ 2045 h 901"/>
                <a:gd name="T76" fmla="+- 0 3209 3209"/>
                <a:gd name="T77" fmla="*/ T76 w 2460"/>
                <a:gd name="T78" fmla="+- 0 2010 1199"/>
                <a:gd name="T79" fmla="*/ 2010 h 901"/>
                <a:gd name="T80" fmla="+- 0 3209 3209"/>
                <a:gd name="T81" fmla="*/ T80 w 2460"/>
                <a:gd name="T82" fmla="+- 0 1289 1199"/>
                <a:gd name="T83" fmla="*/ 1289 h 90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2460" h="901">
                  <a:moveTo>
                    <a:pt x="0" y="90"/>
                  </a:moveTo>
                  <a:lnTo>
                    <a:pt x="7" y="55"/>
                  </a:lnTo>
                  <a:lnTo>
                    <a:pt x="26" y="27"/>
                  </a:lnTo>
                  <a:lnTo>
                    <a:pt x="55" y="7"/>
                  </a:lnTo>
                  <a:lnTo>
                    <a:pt x="90" y="0"/>
                  </a:lnTo>
                  <a:lnTo>
                    <a:pt x="2369" y="0"/>
                  </a:lnTo>
                  <a:lnTo>
                    <a:pt x="2404" y="7"/>
                  </a:lnTo>
                  <a:lnTo>
                    <a:pt x="2432" y="27"/>
                  </a:lnTo>
                  <a:lnTo>
                    <a:pt x="2452" y="55"/>
                  </a:lnTo>
                  <a:lnTo>
                    <a:pt x="2459" y="90"/>
                  </a:lnTo>
                  <a:lnTo>
                    <a:pt x="2459" y="811"/>
                  </a:lnTo>
                  <a:lnTo>
                    <a:pt x="2452" y="846"/>
                  </a:lnTo>
                  <a:lnTo>
                    <a:pt x="2432" y="875"/>
                  </a:lnTo>
                  <a:lnTo>
                    <a:pt x="2404" y="894"/>
                  </a:lnTo>
                  <a:lnTo>
                    <a:pt x="2369" y="901"/>
                  </a:lnTo>
                  <a:lnTo>
                    <a:pt x="90" y="901"/>
                  </a:lnTo>
                  <a:lnTo>
                    <a:pt x="55" y="894"/>
                  </a:lnTo>
                  <a:lnTo>
                    <a:pt x="26" y="875"/>
                  </a:lnTo>
                  <a:lnTo>
                    <a:pt x="7" y="846"/>
                  </a:lnTo>
                  <a:lnTo>
                    <a:pt x="0" y="811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254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algn="ctr"/>
              <a:r>
                <a:rPr lang="en-GB" dirty="0"/>
                <a:t>69%</a:t>
              </a:r>
            </a:p>
          </p:txBody>
        </p:sp>
        <p:sp>
          <p:nvSpPr>
            <p:cNvPr id="23" name="Text Box 1695">
              <a:extLst>
                <a:ext uri="{FF2B5EF4-FFF2-40B4-BE49-F238E27FC236}">
                  <a16:creationId xmlns:a16="http://schemas.microsoft.com/office/drawing/2014/main" id="{407B48DC-EE04-405F-9FC5-929BB833C9DD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3068" y="513"/>
              <a:ext cx="2759" cy="8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R="11430" algn="ctr">
                <a:lnSpc>
                  <a:spcPts val="1625"/>
                </a:lnSpc>
                <a:spcAft>
                  <a:spcPts val="0"/>
                </a:spcAft>
              </a:pPr>
              <a:r>
                <a:rPr lang="sr-Latn-RS" sz="1100" dirty="0"/>
                <a:t>Procenat domaćinstava koja poseduju automobil</a:t>
              </a:r>
              <a:r>
                <a:rPr lang="en-US" sz="1100" baseline="30000" dirty="0"/>
                <a:t>1</a:t>
              </a:r>
              <a:r>
                <a:rPr lang="en-US" sz="1100" b="1" dirty="0">
                  <a:solidFill>
                    <a:srgbClr val="FFF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4" name="Group 1693">
            <a:extLst>
              <a:ext uri="{FF2B5EF4-FFF2-40B4-BE49-F238E27FC236}">
                <a16:creationId xmlns:a16="http://schemas.microsoft.com/office/drawing/2014/main" id="{3299FF93-8FD6-45BC-BE70-C672737FD78B}"/>
              </a:ext>
            </a:extLst>
          </p:cNvPr>
          <p:cNvGrpSpPr>
            <a:grpSpLocks/>
          </p:cNvGrpSpPr>
          <p:nvPr/>
        </p:nvGrpSpPr>
        <p:grpSpPr bwMode="auto">
          <a:xfrm>
            <a:off x="10240010" y="3685765"/>
            <a:ext cx="1765936" cy="1747603"/>
            <a:chOff x="2911" y="278"/>
            <a:chExt cx="3074" cy="2323"/>
          </a:xfrm>
        </p:grpSpPr>
        <p:sp>
          <p:nvSpPr>
            <p:cNvPr id="25" name="Freeform 1700">
              <a:extLst>
                <a:ext uri="{FF2B5EF4-FFF2-40B4-BE49-F238E27FC236}">
                  <a16:creationId xmlns:a16="http://schemas.microsoft.com/office/drawing/2014/main" id="{37DAAA2E-0FFC-4D51-9C09-0C1F7445314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1" y="278"/>
              <a:ext cx="3074" cy="2323"/>
            </a:xfrm>
            <a:custGeom>
              <a:avLst/>
              <a:gdLst>
                <a:gd name="T0" fmla="+- 0 5746 2971"/>
                <a:gd name="T1" fmla="*/ T0 w 3074"/>
                <a:gd name="T2" fmla="+- 0 302 302"/>
                <a:gd name="T3" fmla="*/ 302 h 2988"/>
                <a:gd name="T4" fmla="+- 0 3270 2971"/>
                <a:gd name="T5" fmla="*/ T4 w 3074"/>
                <a:gd name="T6" fmla="+- 0 302 302"/>
                <a:gd name="T7" fmla="*/ 302 h 2988"/>
                <a:gd name="T8" fmla="+- 0 3191 2971"/>
                <a:gd name="T9" fmla="*/ T8 w 3074"/>
                <a:gd name="T10" fmla="+- 0 312 302"/>
                <a:gd name="T11" fmla="*/ 312 h 2988"/>
                <a:gd name="T12" fmla="+- 0 3119 2971"/>
                <a:gd name="T13" fmla="*/ T12 w 3074"/>
                <a:gd name="T14" fmla="+- 0 343 302"/>
                <a:gd name="T15" fmla="*/ 343 h 2988"/>
                <a:gd name="T16" fmla="+- 0 3059 2971"/>
                <a:gd name="T17" fmla="*/ T16 w 3074"/>
                <a:gd name="T18" fmla="+- 0 389 302"/>
                <a:gd name="T19" fmla="*/ 389 h 2988"/>
                <a:gd name="T20" fmla="+- 0 3012 2971"/>
                <a:gd name="T21" fmla="*/ T20 w 3074"/>
                <a:gd name="T22" fmla="+- 0 450 302"/>
                <a:gd name="T23" fmla="*/ 450 h 2988"/>
                <a:gd name="T24" fmla="+- 0 2982 2971"/>
                <a:gd name="T25" fmla="*/ T24 w 3074"/>
                <a:gd name="T26" fmla="+- 0 521 302"/>
                <a:gd name="T27" fmla="*/ 521 h 2988"/>
                <a:gd name="T28" fmla="+- 0 2971 2971"/>
                <a:gd name="T29" fmla="*/ T28 w 3074"/>
                <a:gd name="T30" fmla="+- 0 601 302"/>
                <a:gd name="T31" fmla="*/ 601 h 2988"/>
                <a:gd name="T32" fmla="+- 0 2971 2971"/>
                <a:gd name="T33" fmla="*/ T32 w 3074"/>
                <a:gd name="T34" fmla="+- 0 2991 302"/>
                <a:gd name="T35" fmla="*/ 2991 h 2988"/>
                <a:gd name="T36" fmla="+- 0 2982 2971"/>
                <a:gd name="T37" fmla="*/ T36 w 3074"/>
                <a:gd name="T38" fmla="+- 0 3070 302"/>
                <a:gd name="T39" fmla="*/ 3070 h 2988"/>
                <a:gd name="T40" fmla="+- 0 3012 2971"/>
                <a:gd name="T41" fmla="*/ T40 w 3074"/>
                <a:gd name="T42" fmla="+- 0 3142 302"/>
                <a:gd name="T43" fmla="*/ 3142 h 2988"/>
                <a:gd name="T44" fmla="+- 0 3059 2971"/>
                <a:gd name="T45" fmla="*/ T44 w 3074"/>
                <a:gd name="T46" fmla="+- 0 3202 302"/>
                <a:gd name="T47" fmla="*/ 3202 h 2988"/>
                <a:gd name="T48" fmla="+- 0 3119 2971"/>
                <a:gd name="T49" fmla="*/ T48 w 3074"/>
                <a:gd name="T50" fmla="+- 0 3249 302"/>
                <a:gd name="T51" fmla="*/ 3249 h 2988"/>
                <a:gd name="T52" fmla="+- 0 3191 2971"/>
                <a:gd name="T53" fmla="*/ T52 w 3074"/>
                <a:gd name="T54" fmla="+- 0 3279 302"/>
                <a:gd name="T55" fmla="*/ 3279 h 2988"/>
                <a:gd name="T56" fmla="+- 0 3270 2971"/>
                <a:gd name="T57" fmla="*/ T56 w 3074"/>
                <a:gd name="T58" fmla="+- 0 3290 302"/>
                <a:gd name="T59" fmla="*/ 3290 h 2988"/>
                <a:gd name="T60" fmla="+- 0 5746 2971"/>
                <a:gd name="T61" fmla="*/ T60 w 3074"/>
                <a:gd name="T62" fmla="+- 0 3290 302"/>
                <a:gd name="T63" fmla="*/ 3290 h 2988"/>
                <a:gd name="T64" fmla="+- 0 5826 2971"/>
                <a:gd name="T65" fmla="*/ T64 w 3074"/>
                <a:gd name="T66" fmla="+- 0 3279 302"/>
                <a:gd name="T67" fmla="*/ 3279 h 2988"/>
                <a:gd name="T68" fmla="+- 0 5897 2971"/>
                <a:gd name="T69" fmla="*/ T68 w 3074"/>
                <a:gd name="T70" fmla="+- 0 3249 302"/>
                <a:gd name="T71" fmla="*/ 3249 h 2988"/>
                <a:gd name="T72" fmla="+- 0 5958 2971"/>
                <a:gd name="T73" fmla="*/ T72 w 3074"/>
                <a:gd name="T74" fmla="+- 0 3202 302"/>
                <a:gd name="T75" fmla="*/ 3202 h 2988"/>
                <a:gd name="T76" fmla="+- 0 6004 2971"/>
                <a:gd name="T77" fmla="*/ T76 w 3074"/>
                <a:gd name="T78" fmla="+- 0 3142 302"/>
                <a:gd name="T79" fmla="*/ 3142 h 2988"/>
                <a:gd name="T80" fmla="+- 0 6035 2971"/>
                <a:gd name="T81" fmla="*/ T80 w 3074"/>
                <a:gd name="T82" fmla="+- 0 3070 302"/>
                <a:gd name="T83" fmla="*/ 3070 h 2988"/>
                <a:gd name="T84" fmla="+- 0 6045 2971"/>
                <a:gd name="T85" fmla="*/ T84 w 3074"/>
                <a:gd name="T86" fmla="+- 0 2991 302"/>
                <a:gd name="T87" fmla="*/ 2991 h 2988"/>
                <a:gd name="T88" fmla="+- 0 6045 2971"/>
                <a:gd name="T89" fmla="*/ T88 w 3074"/>
                <a:gd name="T90" fmla="+- 0 601 302"/>
                <a:gd name="T91" fmla="*/ 601 h 2988"/>
                <a:gd name="T92" fmla="+- 0 6035 2971"/>
                <a:gd name="T93" fmla="*/ T92 w 3074"/>
                <a:gd name="T94" fmla="+- 0 521 302"/>
                <a:gd name="T95" fmla="*/ 521 h 2988"/>
                <a:gd name="T96" fmla="+- 0 6004 2971"/>
                <a:gd name="T97" fmla="*/ T96 w 3074"/>
                <a:gd name="T98" fmla="+- 0 450 302"/>
                <a:gd name="T99" fmla="*/ 450 h 2988"/>
                <a:gd name="T100" fmla="+- 0 5958 2971"/>
                <a:gd name="T101" fmla="*/ T100 w 3074"/>
                <a:gd name="T102" fmla="+- 0 389 302"/>
                <a:gd name="T103" fmla="*/ 389 h 2988"/>
                <a:gd name="T104" fmla="+- 0 5897 2971"/>
                <a:gd name="T105" fmla="*/ T104 w 3074"/>
                <a:gd name="T106" fmla="+- 0 343 302"/>
                <a:gd name="T107" fmla="*/ 343 h 2988"/>
                <a:gd name="T108" fmla="+- 0 5826 2971"/>
                <a:gd name="T109" fmla="*/ T108 w 3074"/>
                <a:gd name="T110" fmla="+- 0 312 302"/>
                <a:gd name="T111" fmla="*/ 312 h 2988"/>
                <a:gd name="T112" fmla="+- 0 5746 2971"/>
                <a:gd name="T113" fmla="*/ T112 w 3074"/>
                <a:gd name="T114" fmla="+- 0 302 302"/>
                <a:gd name="T115" fmla="*/ 302 h 298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</a:cxnLst>
              <a:rect l="0" t="0" r="r" b="b"/>
              <a:pathLst>
                <a:path w="3074" h="2988">
                  <a:moveTo>
                    <a:pt x="2775" y="0"/>
                  </a:moveTo>
                  <a:lnTo>
                    <a:pt x="299" y="0"/>
                  </a:lnTo>
                  <a:lnTo>
                    <a:pt x="220" y="10"/>
                  </a:lnTo>
                  <a:lnTo>
                    <a:pt x="148" y="41"/>
                  </a:lnTo>
                  <a:lnTo>
                    <a:pt x="88" y="87"/>
                  </a:lnTo>
                  <a:lnTo>
                    <a:pt x="41" y="148"/>
                  </a:lnTo>
                  <a:lnTo>
                    <a:pt x="11" y="219"/>
                  </a:lnTo>
                  <a:lnTo>
                    <a:pt x="0" y="299"/>
                  </a:lnTo>
                  <a:lnTo>
                    <a:pt x="0" y="2689"/>
                  </a:lnTo>
                  <a:lnTo>
                    <a:pt x="11" y="2768"/>
                  </a:lnTo>
                  <a:lnTo>
                    <a:pt x="41" y="2840"/>
                  </a:lnTo>
                  <a:lnTo>
                    <a:pt x="88" y="2900"/>
                  </a:lnTo>
                  <a:lnTo>
                    <a:pt x="148" y="2947"/>
                  </a:lnTo>
                  <a:lnTo>
                    <a:pt x="220" y="2977"/>
                  </a:lnTo>
                  <a:lnTo>
                    <a:pt x="299" y="2988"/>
                  </a:lnTo>
                  <a:lnTo>
                    <a:pt x="2775" y="2988"/>
                  </a:lnTo>
                  <a:lnTo>
                    <a:pt x="2855" y="2977"/>
                  </a:lnTo>
                  <a:lnTo>
                    <a:pt x="2926" y="2947"/>
                  </a:lnTo>
                  <a:lnTo>
                    <a:pt x="2987" y="2900"/>
                  </a:lnTo>
                  <a:lnTo>
                    <a:pt x="3033" y="2840"/>
                  </a:lnTo>
                  <a:lnTo>
                    <a:pt x="3064" y="2768"/>
                  </a:lnTo>
                  <a:lnTo>
                    <a:pt x="3074" y="2689"/>
                  </a:lnTo>
                  <a:lnTo>
                    <a:pt x="3074" y="299"/>
                  </a:lnTo>
                  <a:lnTo>
                    <a:pt x="3064" y="219"/>
                  </a:lnTo>
                  <a:lnTo>
                    <a:pt x="3033" y="148"/>
                  </a:lnTo>
                  <a:lnTo>
                    <a:pt x="2987" y="87"/>
                  </a:lnTo>
                  <a:lnTo>
                    <a:pt x="2926" y="41"/>
                  </a:lnTo>
                  <a:lnTo>
                    <a:pt x="2855" y="10"/>
                  </a:lnTo>
                  <a:lnTo>
                    <a:pt x="2775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 dirty="0"/>
            </a:p>
          </p:txBody>
        </p:sp>
        <p:sp>
          <p:nvSpPr>
            <p:cNvPr id="26" name="Freeform 1698">
              <a:extLst>
                <a:ext uri="{FF2B5EF4-FFF2-40B4-BE49-F238E27FC236}">
                  <a16:creationId xmlns:a16="http://schemas.microsoft.com/office/drawing/2014/main" id="{2CB54495-1E8D-4DB6-9882-D00E3DE2BC5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0" y="1249"/>
              <a:ext cx="2312" cy="901"/>
            </a:xfrm>
            <a:custGeom>
              <a:avLst/>
              <a:gdLst>
                <a:gd name="T0" fmla="+- 0 3209 3209"/>
                <a:gd name="T1" fmla="*/ T0 w 2460"/>
                <a:gd name="T2" fmla="+- 0 1289 1199"/>
                <a:gd name="T3" fmla="*/ 1289 h 901"/>
                <a:gd name="T4" fmla="+- 0 3216 3209"/>
                <a:gd name="T5" fmla="*/ T4 w 2460"/>
                <a:gd name="T6" fmla="+- 0 1254 1199"/>
                <a:gd name="T7" fmla="*/ 1254 h 901"/>
                <a:gd name="T8" fmla="+- 0 3235 3209"/>
                <a:gd name="T9" fmla="*/ T8 w 2460"/>
                <a:gd name="T10" fmla="+- 0 1226 1199"/>
                <a:gd name="T11" fmla="*/ 1226 h 901"/>
                <a:gd name="T12" fmla="+- 0 3264 3209"/>
                <a:gd name="T13" fmla="*/ T12 w 2460"/>
                <a:gd name="T14" fmla="+- 0 1206 1199"/>
                <a:gd name="T15" fmla="*/ 1206 h 901"/>
                <a:gd name="T16" fmla="+- 0 3299 3209"/>
                <a:gd name="T17" fmla="*/ T16 w 2460"/>
                <a:gd name="T18" fmla="+- 0 1199 1199"/>
                <a:gd name="T19" fmla="*/ 1199 h 901"/>
                <a:gd name="T20" fmla="+- 0 5578 3209"/>
                <a:gd name="T21" fmla="*/ T20 w 2460"/>
                <a:gd name="T22" fmla="+- 0 1199 1199"/>
                <a:gd name="T23" fmla="*/ 1199 h 901"/>
                <a:gd name="T24" fmla="+- 0 5613 3209"/>
                <a:gd name="T25" fmla="*/ T24 w 2460"/>
                <a:gd name="T26" fmla="+- 0 1206 1199"/>
                <a:gd name="T27" fmla="*/ 1206 h 901"/>
                <a:gd name="T28" fmla="+- 0 5641 3209"/>
                <a:gd name="T29" fmla="*/ T28 w 2460"/>
                <a:gd name="T30" fmla="+- 0 1226 1199"/>
                <a:gd name="T31" fmla="*/ 1226 h 901"/>
                <a:gd name="T32" fmla="+- 0 5661 3209"/>
                <a:gd name="T33" fmla="*/ T32 w 2460"/>
                <a:gd name="T34" fmla="+- 0 1254 1199"/>
                <a:gd name="T35" fmla="*/ 1254 h 901"/>
                <a:gd name="T36" fmla="+- 0 5668 3209"/>
                <a:gd name="T37" fmla="*/ T36 w 2460"/>
                <a:gd name="T38" fmla="+- 0 1289 1199"/>
                <a:gd name="T39" fmla="*/ 1289 h 901"/>
                <a:gd name="T40" fmla="+- 0 5668 3209"/>
                <a:gd name="T41" fmla="*/ T40 w 2460"/>
                <a:gd name="T42" fmla="+- 0 2010 1199"/>
                <a:gd name="T43" fmla="*/ 2010 h 901"/>
                <a:gd name="T44" fmla="+- 0 5661 3209"/>
                <a:gd name="T45" fmla="*/ T44 w 2460"/>
                <a:gd name="T46" fmla="+- 0 2045 1199"/>
                <a:gd name="T47" fmla="*/ 2045 h 901"/>
                <a:gd name="T48" fmla="+- 0 5641 3209"/>
                <a:gd name="T49" fmla="*/ T48 w 2460"/>
                <a:gd name="T50" fmla="+- 0 2074 1199"/>
                <a:gd name="T51" fmla="*/ 2074 h 901"/>
                <a:gd name="T52" fmla="+- 0 5613 3209"/>
                <a:gd name="T53" fmla="*/ T52 w 2460"/>
                <a:gd name="T54" fmla="+- 0 2093 1199"/>
                <a:gd name="T55" fmla="*/ 2093 h 901"/>
                <a:gd name="T56" fmla="+- 0 5578 3209"/>
                <a:gd name="T57" fmla="*/ T56 w 2460"/>
                <a:gd name="T58" fmla="+- 0 2100 1199"/>
                <a:gd name="T59" fmla="*/ 2100 h 901"/>
                <a:gd name="T60" fmla="+- 0 3299 3209"/>
                <a:gd name="T61" fmla="*/ T60 w 2460"/>
                <a:gd name="T62" fmla="+- 0 2100 1199"/>
                <a:gd name="T63" fmla="*/ 2100 h 901"/>
                <a:gd name="T64" fmla="+- 0 3264 3209"/>
                <a:gd name="T65" fmla="*/ T64 w 2460"/>
                <a:gd name="T66" fmla="+- 0 2093 1199"/>
                <a:gd name="T67" fmla="*/ 2093 h 901"/>
                <a:gd name="T68" fmla="+- 0 3235 3209"/>
                <a:gd name="T69" fmla="*/ T68 w 2460"/>
                <a:gd name="T70" fmla="+- 0 2074 1199"/>
                <a:gd name="T71" fmla="*/ 2074 h 901"/>
                <a:gd name="T72" fmla="+- 0 3216 3209"/>
                <a:gd name="T73" fmla="*/ T72 w 2460"/>
                <a:gd name="T74" fmla="+- 0 2045 1199"/>
                <a:gd name="T75" fmla="*/ 2045 h 901"/>
                <a:gd name="T76" fmla="+- 0 3209 3209"/>
                <a:gd name="T77" fmla="*/ T76 w 2460"/>
                <a:gd name="T78" fmla="+- 0 2010 1199"/>
                <a:gd name="T79" fmla="*/ 2010 h 901"/>
                <a:gd name="T80" fmla="+- 0 3209 3209"/>
                <a:gd name="T81" fmla="*/ T80 w 2460"/>
                <a:gd name="T82" fmla="+- 0 1289 1199"/>
                <a:gd name="T83" fmla="*/ 1289 h 90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2460" h="901">
                  <a:moveTo>
                    <a:pt x="0" y="90"/>
                  </a:moveTo>
                  <a:lnTo>
                    <a:pt x="7" y="55"/>
                  </a:lnTo>
                  <a:lnTo>
                    <a:pt x="26" y="27"/>
                  </a:lnTo>
                  <a:lnTo>
                    <a:pt x="55" y="7"/>
                  </a:lnTo>
                  <a:lnTo>
                    <a:pt x="90" y="0"/>
                  </a:lnTo>
                  <a:lnTo>
                    <a:pt x="2369" y="0"/>
                  </a:lnTo>
                  <a:lnTo>
                    <a:pt x="2404" y="7"/>
                  </a:lnTo>
                  <a:lnTo>
                    <a:pt x="2432" y="27"/>
                  </a:lnTo>
                  <a:lnTo>
                    <a:pt x="2452" y="55"/>
                  </a:lnTo>
                  <a:lnTo>
                    <a:pt x="2459" y="90"/>
                  </a:lnTo>
                  <a:lnTo>
                    <a:pt x="2459" y="811"/>
                  </a:lnTo>
                  <a:lnTo>
                    <a:pt x="2452" y="846"/>
                  </a:lnTo>
                  <a:lnTo>
                    <a:pt x="2432" y="875"/>
                  </a:lnTo>
                  <a:lnTo>
                    <a:pt x="2404" y="894"/>
                  </a:lnTo>
                  <a:lnTo>
                    <a:pt x="2369" y="901"/>
                  </a:lnTo>
                  <a:lnTo>
                    <a:pt x="90" y="901"/>
                  </a:lnTo>
                  <a:lnTo>
                    <a:pt x="55" y="894"/>
                  </a:lnTo>
                  <a:lnTo>
                    <a:pt x="26" y="875"/>
                  </a:lnTo>
                  <a:lnTo>
                    <a:pt x="7" y="846"/>
                  </a:lnTo>
                  <a:lnTo>
                    <a:pt x="0" y="811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254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algn="ctr"/>
              <a:r>
                <a:rPr lang="en-GB" dirty="0"/>
                <a:t>32%</a:t>
              </a:r>
            </a:p>
          </p:txBody>
        </p:sp>
        <p:sp>
          <p:nvSpPr>
            <p:cNvPr id="27" name="Text Box 1695">
              <a:extLst>
                <a:ext uri="{FF2B5EF4-FFF2-40B4-BE49-F238E27FC236}">
                  <a16:creationId xmlns:a16="http://schemas.microsoft.com/office/drawing/2014/main" id="{267E6354-A95B-4557-A110-0D36FBA5894E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911" y="278"/>
              <a:ext cx="3074" cy="8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R="11430" algn="ctr">
                <a:lnSpc>
                  <a:spcPts val="1625"/>
                </a:lnSpc>
                <a:spcAft>
                  <a:spcPts val="0"/>
                </a:spcAft>
              </a:pPr>
              <a:r>
                <a:rPr lang="sr-Latn-RS" sz="1100" dirty="0"/>
                <a:t>Procenat domaćinstava u kojima je žena vlasnica bar jednog automobila</a:t>
              </a:r>
              <a:r>
                <a:rPr lang="en-US" sz="1100" baseline="30000" dirty="0"/>
                <a:t>1</a:t>
              </a:r>
              <a:r>
                <a:rPr lang="en-US" sz="1100" b="1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5498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7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D5DEE-4A99-4410-BC04-2AB0DA21D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Ilustracije dostupnosti biciklističkih staza u Beogradu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701662F-9AE2-4413-A186-F2C44530D1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0904" y="1959973"/>
            <a:ext cx="5456225" cy="3224068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3B373D-7AA4-453B-A102-CB0BB4483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484BC4-7468-4402-A063-D3CA73FBE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35040-22C3-664F-9283-255FA9903375}" type="slidenum">
              <a:rPr lang="de-DE" smtClean="0"/>
              <a:t>9</a:t>
            </a:fld>
            <a:endParaRPr lang="de-D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26FDFE8-F67B-43A9-A6CA-1934F30BDD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9967" y="1938523"/>
            <a:ext cx="5269619" cy="3177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425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P5VNps5TmAA6eA4Z4A.S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P5VNps5TmAA6eA4Z4A.S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jpPCA8rmn6KCf9bSf9Grg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P5VNps5TmAA6eA4Z4A.Sg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P5VNps5TmAA6eA4Z4A.S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P5VNps5TmAA6eA4Z4A.Sg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QjmHSwMpWqrk6580nL9mQ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78l8Qo6m885nbgRWvL9yA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KiBDKgNAh0VsZjhcmsKoQ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KiBDKgNAh0VsZjhcmsKo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Mq.CsgjeDzrLKUxJ9TWqQ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dh_Srh553YZLO8pCxnl_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QjmHSwMpWqrk6580nL9m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P5VNps5TmAA6eA4Z4A.S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78l8Qo6m885nbgRWvL9yA"/>
</p:tagLst>
</file>

<file path=ppt/theme/theme1.xml><?xml version="1.0" encoding="utf-8"?>
<a:theme xmlns:a="http://schemas.openxmlformats.org/drawingml/2006/main" name="Folienmaster der DCI">
  <a:themeElements>
    <a:clrScheme name="Dornier Group Colors">
      <a:dk1>
        <a:srgbClr val="22282E"/>
      </a:dk1>
      <a:lt1>
        <a:srgbClr val="FFFFFF"/>
      </a:lt1>
      <a:dk2>
        <a:srgbClr val="64696D"/>
      </a:dk2>
      <a:lt2>
        <a:srgbClr val="E9EAEA"/>
      </a:lt2>
      <a:accent1>
        <a:srgbClr val="D20078"/>
      </a:accent1>
      <a:accent2>
        <a:srgbClr val="A6005C"/>
      </a:accent2>
      <a:accent3>
        <a:srgbClr val="660036"/>
      </a:accent3>
      <a:accent4>
        <a:srgbClr val="797F82"/>
      </a:accent4>
      <a:accent5>
        <a:srgbClr val="2A82C1"/>
      </a:accent5>
      <a:accent6>
        <a:srgbClr val="82981B"/>
      </a:accent6>
      <a:hlink>
        <a:srgbClr val="69A7D3"/>
      </a:hlink>
      <a:folHlink>
        <a:srgbClr val="A6005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2" id="{025A99E2-F957-B94F-B8FF-837BCE2FA598}" vid="{2E78E246-58F5-124B-ABFB-E651C4B7CBE5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Folienmaster der DCI</Template>
  <TotalTime>4778</TotalTime>
  <Words>2237</Words>
  <Application>Microsoft Office PowerPoint</Application>
  <PresentationFormat>Widescreen</PresentationFormat>
  <Paragraphs>307</Paragraphs>
  <Slides>28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Arial</vt:lpstr>
      <vt:lpstr>Calibri</vt:lpstr>
      <vt:lpstr>Courier New</vt:lpstr>
      <vt:lpstr>Symbol</vt:lpstr>
      <vt:lpstr>Times New Roman</vt:lpstr>
      <vt:lpstr>Wingdings</vt:lpstr>
      <vt:lpstr>Folienmaster der DCI</vt:lpstr>
      <vt:lpstr>think-cell Folie</vt:lpstr>
      <vt:lpstr>PowerPoint Presentation</vt:lpstr>
      <vt:lpstr>Uvod</vt:lpstr>
      <vt:lpstr>Pristup i metodologija</vt:lpstr>
      <vt:lpstr>Rodni aspekti  mobilnosti u Srbiji</vt:lpstr>
      <vt:lpstr>Visoka dnevna mobilnost žena i muškaraca u Srbiji</vt:lpstr>
      <vt:lpstr>Razlike između pola u modalnom razdvajanju i intermodalnoj pokretljivosti</vt:lpstr>
      <vt:lpstr>Dostupnost– odnosi se na različite mogućnosti prevoza dostupne na određenoj lokaciji.  </vt:lpstr>
      <vt:lpstr>Ključni nalazi o dostupnosti korišćenja bicikla, pešačenja i MIS</vt:lpstr>
      <vt:lpstr>Ilustracije dostupnosti biciklističkih staza u Beogradu</vt:lpstr>
      <vt:lpstr>Ključni nalazi o dostupnosti javnog prevoza i prevoznih usluga </vt:lpstr>
      <vt:lpstr>Bezbednost je najmanja u automobilskom prevozu</vt:lpstr>
      <vt:lpstr>PowerPoint Presentation</vt:lpstr>
      <vt:lpstr>Muškarci imaju bolji pristup individualnom prevozu.</vt:lpstr>
      <vt:lpstr>Priuštivost – odnosi se na finansijske troškove putovanja i potencijalna ograničenja po mobilnost zbog ovih troškova</vt:lpstr>
      <vt:lpstr>Resursi za prevoz i priuštivost različitih vidova prevoza </vt:lpstr>
      <vt:lpstr>Prihvatljivost – lična iskustva i stavovi prema mobilnosti i saobraćaju zasnovani na objektivnim karakteristikama prevoza </vt:lpstr>
      <vt:lpstr>Prihvatljivost</vt:lpstr>
      <vt:lpstr>Transport kao faktor koji utiče na socijalnu uključenost i socijalnu participaciju</vt:lpstr>
      <vt:lpstr>Obrasci mobilnosti u vezi sa zapošljavanjem i radnim mestom</vt:lpstr>
      <vt:lpstr>Obrasci mobilnosti u vezi sa obrazovanjem </vt:lpstr>
      <vt:lpstr>Obrasci mobilnosti u vezi sa pristupom javnim i socijalnim uslugama  </vt:lpstr>
      <vt:lpstr>Zaposlenost u saobraćajnom sektoru </vt:lpstr>
      <vt:lpstr>Rodno specifične karakteristike zapošljavanja u sektoru saobraćaja </vt:lpstr>
      <vt:lpstr>Preporuke</vt:lpstr>
      <vt:lpstr>Preporuke: Rodni aspekti obrazaca mobilnosti u Srbiji</vt:lpstr>
      <vt:lpstr>Naredni koraci</vt:lpstr>
      <vt:lpstr>Learning from abroad: Superblocks, shared mobility, parking days and anti-harassment campaigns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Helga Jonuschat</dc:creator>
  <cp:lastModifiedBy>Bojan Grgic</cp:lastModifiedBy>
  <cp:revision>331</cp:revision>
  <dcterms:created xsi:type="dcterms:W3CDTF">2019-05-29T12:40:05Z</dcterms:created>
  <dcterms:modified xsi:type="dcterms:W3CDTF">2020-01-24T14:37:35Z</dcterms:modified>
</cp:coreProperties>
</file>